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8" r:id="rId3"/>
    <p:sldId id="257" r:id="rId4"/>
    <p:sldId id="263" r:id="rId5"/>
    <p:sldId id="260" r:id="rId6"/>
    <p:sldId id="266" r:id="rId7"/>
    <p:sldId id="273" r:id="rId8"/>
    <p:sldId id="262" r:id="rId9"/>
    <p:sldId id="265" r:id="rId10"/>
    <p:sldId id="264" r:id="rId11"/>
    <p:sldId id="261" r:id="rId12"/>
    <p:sldId id="259" r:id="rId13"/>
    <p:sldId id="267" r:id="rId14"/>
    <p:sldId id="269" r:id="rId15"/>
    <p:sldId id="268" r:id="rId16"/>
    <p:sldId id="270" r:id="rId17"/>
    <p:sldId id="271" r:id="rId18"/>
    <p:sldId id="272" r:id="rId19"/>
    <p:sldId id="274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8B8B8B"/>
                </a:solidFill>
                <a:latin typeface="Calibri"/>
              </a:rPr>
              <a:t>Образец текста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4BF66D4-05A8-4DA2-AFCF-D571B6770242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t>4/15/2022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A35E544-CF7D-47AE-AC13-733BDADB4509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00560" y="520262"/>
            <a:ext cx="7742160" cy="3819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60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858320" y="4019760"/>
            <a:ext cx="54939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A7951D-5575-4100-A16A-4E52EFD7C216}"/>
              </a:ext>
            </a:extLst>
          </p:cNvPr>
          <p:cNvSpPr txBox="1"/>
          <p:nvPr/>
        </p:nvSpPr>
        <p:spPr>
          <a:xfrm>
            <a:off x="630620" y="914400"/>
            <a:ext cx="7977351" cy="4608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Нефтеюганское районное муниципальное общеобразовательное бюджетное учреждение «Лемпинская средняя общеобразовательная школа»</a:t>
            </a:r>
            <a:endParaRPr lang="ru-RU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3590925" algn="l"/>
              </a:tabLst>
            </a:pPr>
            <a:r>
              <a:rPr lang="ru-R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endParaRPr lang="ru-RU" sz="1000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u-RU" sz="1000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endParaRPr lang="ru-RU" sz="1000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endParaRPr lang="ru-RU" sz="1000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Методическая разработка технологии изготовления</a:t>
            </a:r>
            <a:endParaRPr lang="ru-RU" sz="1000" b="1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и использования универсального макета</a:t>
            </a:r>
            <a:endParaRPr lang="ru-RU" sz="1000" b="1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«Маленький мир важных профессий»</a:t>
            </a:r>
            <a:endParaRPr lang="ru-RU" sz="1000" b="1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 работе с детьми старшей разновозрастной группы</a:t>
            </a:r>
            <a:endParaRPr lang="ru-RU" sz="1000" b="1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1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ru-RU" sz="105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u-RU" sz="1000" kern="10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105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u-RU" sz="1000" kern="10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105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 </a:t>
            </a:r>
            <a:endParaRPr lang="ru-RU" sz="1000" kern="10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ru-RU" sz="105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                                                                                                                                </a:t>
            </a:r>
            <a:r>
              <a:rPr lang="ru-RU" sz="1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Автор:воспитатель</a:t>
            </a:r>
            <a:r>
              <a:rPr lang="ru-RU" sz="1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Кааль</a:t>
            </a:r>
            <a:r>
              <a:rPr lang="ru-RU" sz="1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Лилия </a:t>
            </a:r>
            <a:r>
              <a:rPr lang="ru-RU" sz="1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Галиевна</a:t>
            </a:r>
            <a:endParaRPr lang="ru-RU" sz="1400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ru-RU" sz="1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Лемпино</a:t>
            </a:r>
            <a:r>
              <a:rPr lang="ru-RU" sz="1400" kern="1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400" kern="1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 </a:t>
            </a:r>
            <a:r>
              <a:rPr lang="ru-RU" sz="1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F3AD7C-9DFC-4128-A176-279F2A77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842"/>
            <a:ext cx="8229240" cy="756744"/>
          </a:xfrm>
        </p:spPr>
        <p:txBody>
          <a:bodyPr/>
          <a:lstStyle/>
          <a:p>
            <a:pPr algn="ctr"/>
            <a:r>
              <a:rPr lang="ru-RU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была спроектирована и выполнена вся мебель </a:t>
            </a:r>
            <a:br>
              <a:rPr lang="ru-RU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использованием различных материалов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0E6B4B-5B6E-4188-9228-965ACE9F177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008993"/>
            <a:ext cx="8229240" cy="845367"/>
          </a:xfrm>
        </p:spPr>
        <p:txBody>
          <a:bodyPr/>
          <a:lstStyle/>
          <a:p>
            <a:pPr marL="0" indent="0">
              <a:buNone/>
            </a:pPr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Технология изготовления столика со шкафчиками для парикмахерской</a:t>
            </a:r>
            <a:endParaRPr lang="ru-RU" sz="1800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E87E8A-8980-44D5-9736-3CF3FA8FB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0" y="1431676"/>
            <a:ext cx="2463165" cy="2461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276C2A-840F-4207-B129-C5FFE07A7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15" y="1432988"/>
            <a:ext cx="2683771" cy="24618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15AAE3D-8214-41BE-8283-B824A9460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06" y="1431676"/>
            <a:ext cx="2622119" cy="24299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90ACB9-627D-4FA5-9384-20DC4BA49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0" y="4045494"/>
            <a:ext cx="2463165" cy="23526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2E05439-EF02-4DBB-84F2-2171331855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91" y="4012602"/>
            <a:ext cx="2683771" cy="23855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A2D632E-94FD-4C8D-8F9E-2B2A29792B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92" y="3978110"/>
            <a:ext cx="2578244" cy="24336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5678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3C8D34-2F2F-4A26-B426-42ABD525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2680"/>
            <a:ext cx="8229240" cy="45719"/>
          </a:xfrm>
        </p:spPr>
        <p:txBody>
          <a:bodyPr/>
          <a:lstStyle/>
          <a:p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Изготовление диванчика для кафе и парикмахерской</a:t>
            </a:r>
            <a:r>
              <a:rPr lang="ru-RU" sz="1800" kern="10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ru-RU" sz="1800" kern="10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947743-8B83-424B-AA6A-A85578DD8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6" y="1500598"/>
            <a:ext cx="2810094" cy="227174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442F80-8EDC-4215-BC8B-1888813F6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7661" y="1409592"/>
            <a:ext cx="2289086" cy="2471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4B0087-7353-4432-921A-FA589B0D6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0597" y="1455411"/>
            <a:ext cx="2289088" cy="23794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296D8E-CB6A-4F99-AE96-3DE10E416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8738" y="3904880"/>
            <a:ext cx="2622388" cy="27362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6F3D0D8-2094-4A4C-B43F-3E83D0E7C0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0778" y="3977070"/>
            <a:ext cx="2576673" cy="25461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28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2A11B5-0B74-4BD8-83F4-37DC9467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2414"/>
            <a:ext cx="8229240" cy="235986"/>
          </a:xfrm>
        </p:spPr>
        <p:txBody>
          <a:bodyPr/>
          <a:lstStyle/>
          <a:p>
            <a:pPr algn="ctr"/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Изготовление столиков и стульчиков в кафе</a:t>
            </a:r>
            <a:r>
              <a:rPr lang="ru-RU" sz="1800" kern="10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ru-RU" sz="1800" kern="10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D5397A-1B22-4213-9640-4BE31787F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888" y="1524150"/>
            <a:ext cx="2829170" cy="25396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7588B7-DD03-40B9-AAF5-FE92B4F52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5780" y="1496789"/>
            <a:ext cx="2813017" cy="26104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402BF7-C7B7-4DF2-AB28-6AA0A89E6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7583" y="1615586"/>
            <a:ext cx="2805670" cy="23802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B92FFDC-8C95-48F5-BF04-51F71DD30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231" y="4010918"/>
            <a:ext cx="2735785" cy="25417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582BBF3-B409-4D91-B292-A62D8A309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52" y="3921590"/>
            <a:ext cx="2541747" cy="2728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C36DFD-032F-49FA-9FCC-8B6B93070B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9805" y="4137969"/>
            <a:ext cx="2760878" cy="22198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FB2F5-7CC0-4DD3-898A-9CAF8AD2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234"/>
            <a:ext cx="8229240" cy="291166"/>
          </a:xfrm>
        </p:spPr>
        <p:txBody>
          <a:bodyPr/>
          <a:lstStyle/>
          <a:p>
            <a:pPr algn="ctr"/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Изготовление столика с полочками для инструментов и эстакады для автосервиса</a:t>
            </a:r>
            <a:r>
              <a:rPr lang="ru-RU" sz="1800" kern="10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ru-RU" sz="1800" kern="10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8C388E-8A20-4FA4-B150-C4A19904F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" y="1722580"/>
            <a:ext cx="2589530" cy="2181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3912DB-5411-4F9A-8587-9B935015A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02" y="1742265"/>
            <a:ext cx="2527300" cy="21615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38296A-2827-4858-94F3-D7435FBF12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0" y="1742265"/>
            <a:ext cx="2616200" cy="2170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210930D-EFA0-49EB-A175-D2C16EC79C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18" y="4187283"/>
            <a:ext cx="3067193" cy="22725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0DCFDD-7865-4861-B213-20071D638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8220" y="4086042"/>
            <a:ext cx="2202467" cy="23072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8067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2DA3FC5-A122-43B1-B646-A91737111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966" y="2184399"/>
            <a:ext cx="3263900" cy="244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DED7831-00CB-4440-8DE9-0E405F36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2054"/>
            <a:ext cx="8229240" cy="346345"/>
          </a:xfrm>
        </p:spPr>
        <p:txBody>
          <a:bodyPr/>
          <a:lstStyle/>
          <a:p>
            <a:pPr algn="ctr"/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Изготовление мебели рентген аппарата</a:t>
            </a:r>
            <a:b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для </a:t>
            </a:r>
            <a:r>
              <a:rPr lang="ru-RU" sz="24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мед.кабинета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B255F74-50BF-45CF-B07A-CF655FC00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7967" y="2370518"/>
            <a:ext cx="3227705" cy="24206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A351B6-BF07-4599-BAC4-EBEE9FCE5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2711" y="2147887"/>
            <a:ext cx="3305810" cy="2562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08978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AD28E5A-A4B9-473E-BECB-FE73F836F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12" y="1032697"/>
            <a:ext cx="6390416" cy="4792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523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0F4B1C-2B21-4BC9-BA9A-95E1D4A84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49" y="1046538"/>
            <a:ext cx="6495392" cy="4871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901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1A7085-C269-4570-B8AD-FCA7D4DB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1" y="1462320"/>
            <a:ext cx="8229240" cy="142200"/>
          </a:xfrm>
        </p:spPr>
        <p:txBody>
          <a:bodyPr/>
          <a:lstStyle/>
          <a:p>
            <a:pPr algn="ctr"/>
            <a:r>
              <a:rPr lang="en-US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III</a:t>
            </a: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этап. Применение в воспитательно</a:t>
            </a:r>
            <a:b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- образовательном процессе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r>
              <a:rPr lang="ru-RU" sz="1800" kern="10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ru-RU" sz="1800" kern="10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BBB9C7-35F1-4861-B7CC-5FFD563D9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06" y="1987193"/>
            <a:ext cx="3608070" cy="292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33FCC7-C7D8-416A-8DE6-32D396135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8205" y="2127123"/>
            <a:ext cx="3526365" cy="264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E780FF-8736-42F9-8E72-A036674FA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5056" y="2127376"/>
            <a:ext cx="3525859" cy="2644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326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F4C539-A802-439D-9F76-85D7BE77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2510"/>
            <a:ext cx="8229240" cy="638504"/>
          </a:xfrm>
        </p:spPr>
        <p:txBody>
          <a:bodyPr/>
          <a:lstStyle/>
          <a:p>
            <a:pPr algn="ctr"/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1F429EC-4DCE-45B6-8B96-6B3D6C20451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72196" y="1069145"/>
            <a:ext cx="7343335" cy="4512655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     </a:t>
            </a:r>
            <a:r>
              <a:rPr lang="ru-RU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Наблюдая за игрой детей на универсальном макете «Маленький мир в важных профессий», пришли к выводу, что сюжетные игры имеют огромный потенциал в развитии детей. Во время игры ребенок проецирует роли  на себя, и на предмет которым играет, что дает ребенку возможность следовать по определенным алгоритмам поведения в той или иной ролевой ситуации. Это раскрывает индивидуальность детей, развивает речевые, творческие способности детей, социализирует, закрепляет правила поведения в обществе и в различных жизненных ситуациях.</a:t>
            </a:r>
            <a:endParaRPr lang="ru-RU" sz="2000" b="1" kern="100" dirty="0">
              <a:solidFill>
                <a:schemeClr val="accent1"/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238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2E84AEF-87B3-47D3-AB7E-3FEBF8C82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0366" y="1603688"/>
            <a:ext cx="4606529" cy="37548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09610EF-B4BA-45EF-BA50-946B8BA2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0" y="2664694"/>
            <a:ext cx="4638718" cy="50935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30977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585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ru-RU" sz="1800" b="1" strike="noStrike" spc="-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ru-RU" sz="2400" b="1" strike="noStrike" spc="-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            </a:t>
            </a: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 по ознакомлению детей с профессиями обоснована в ФГОС ДО к структуре основной общеобразовательной программы дошкольного образования, которые определяют содержание </a:t>
            </a:r>
            <a:r>
              <a:rPr lang="ru-RU" sz="1800" b="0" strike="noStrike" spc="-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800" b="0" strike="noStrike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 работы по освоению образовательных областей. Формирование обобщенных представлений о значимости труда взрослых требует наличие у детей прежде всего четких понятий о том, что в каждом конкретном процессе достигается результат, имеющий точное значение – удовлетворять ту или иную потребность. Следовательно, знание назначения вещи позволит ребенку понять конкретную ценность каждого процесса</a:t>
            </a:r>
          </a:p>
          <a:p>
            <a:r>
              <a:rPr lang="ru-RU" sz="1800" b="0" strike="noStrike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создания условий для ранней профориентации детей дошкольного возраста был создан универсальный «Маленький мир важных профессий».</a:t>
            </a:r>
          </a:p>
          <a:p>
            <a:r>
              <a:rPr lang="ru-RU" sz="1800" b="0" strike="noStrike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ребенку сделать правильный выбор - непростая задача для воспитателей и родителей. Но разностороннее развитие ребенка раннего возраста даст ему возможность найти во взрослой жизни работу, которая будет приносить удовольствие и радость.</a:t>
            </a:r>
          </a:p>
          <a:p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408A26-115B-40F7-BE01-9A5D8E808F54}"/>
              </a:ext>
            </a:extLst>
          </p:cNvPr>
          <p:cNvSpPr txBox="1"/>
          <p:nvPr/>
        </p:nvSpPr>
        <p:spPr>
          <a:xfrm>
            <a:off x="1008993" y="1467025"/>
            <a:ext cx="72915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       </a:t>
            </a: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Новизна</a:t>
            </a:r>
          </a:p>
          <a:p>
            <a:pPr indent="450215" algn="just">
              <a:spcAft>
                <a:spcPts val="0"/>
              </a:spcAft>
            </a:pPr>
            <a:r>
              <a:rPr lang="ru-RU" sz="20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ru-RU" sz="20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Новизна данной методической разработки представлена в виде нетипичной формы макета,</a:t>
            </a:r>
            <a:r>
              <a:rPr lang="ru-RU" sz="20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 формировании основ финансовой грамотности,</a:t>
            </a:r>
            <a:r>
              <a:rPr lang="ru-RU" sz="20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универсальности использования в сюжетно ролевых играх, ненавязчивом автоматическом закреплении знаний у детей об основных профессиях. Также разработку можно использовать во время занятий и бесед на тему безопасности детей в различных жизненных ситуациях.</a:t>
            </a:r>
            <a:endParaRPr lang="ru-RU" sz="2000" b="1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199" y="1535040"/>
            <a:ext cx="8158655" cy="41168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xmlns="" id="{21D47305-431F-4D85-9AC8-88B2C40948B3}"/>
              </a:ext>
            </a:extLst>
          </p:cNvPr>
          <p:cNvSpPr txBox="1"/>
          <p:nvPr/>
        </p:nvSpPr>
        <p:spPr>
          <a:xfrm>
            <a:off x="4797480" y="16874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536AB7-24C9-4706-A5A1-14F2539FEB75}"/>
              </a:ext>
            </a:extLst>
          </p:cNvPr>
          <p:cNvSpPr txBox="1"/>
          <p:nvPr/>
        </p:nvSpPr>
        <p:spPr>
          <a:xfrm>
            <a:off x="985345" y="843777"/>
            <a:ext cx="691317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</a:t>
            </a: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Педагогическая целесообразность</a:t>
            </a:r>
          </a:p>
          <a:p>
            <a:pPr indent="450215" algn="just">
              <a:lnSpc>
                <a:spcPct val="150000"/>
              </a:lnSpc>
            </a:pPr>
            <a:endParaRPr lang="ru-RU" sz="18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450215" algn="just"/>
            <a:r>
              <a:rPr lang="ru-RU" sz="20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Педагогическая целесообразность</a:t>
            </a:r>
            <a:r>
              <a:rPr lang="ru-RU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методической разработки состоит в развитии ребёнка как творческой личности, развитии воображения, фантазии, речи, памяти, внимания, умственной деятельности, мышления, развитии кругозора. Закрепляются и усваиваются элементарные знания о различных профессиях. Вырабатываются определённые нормы поведения и представления о различных сферах деятельности и их значимости.</a:t>
            </a:r>
            <a:endParaRPr lang="ru-RU" sz="2000" b="1" kern="100" dirty="0">
              <a:solidFill>
                <a:schemeClr val="accent1"/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189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B4B8E-D083-427C-A114-9C0C9331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4062"/>
            <a:ext cx="8229240" cy="77372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b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1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Ф</a:t>
            </a:r>
            <a:r>
              <a:rPr lang="ru-RU" sz="1800" b="1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</a:t>
            </a:r>
            <a:r>
              <a:rPr lang="ru-RU" sz="18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предпосылок основ финансовой грамотности у </a:t>
            </a:r>
            <a:r>
              <a:rPr lang="ru-RU" sz="1800" b="1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детей, через знакомство </a:t>
            </a:r>
            <a:r>
              <a:rPr lang="ru-RU" sz="1800" b="1" kern="1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ru-RU" sz="18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с </a:t>
            </a:r>
            <a:r>
              <a:rPr lang="ru-RU" sz="1800" b="1" kern="1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профессиями и закрепление названий </a:t>
            </a:r>
            <a:r>
              <a:rPr lang="ru-RU" sz="18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и </a:t>
            </a:r>
            <a:r>
              <a:rPr lang="ru-RU" sz="1800" b="1" kern="1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понятий </a:t>
            </a:r>
            <a:r>
              <a:rPr lang="ru-RU" sz="18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о </a:t>
            </a:r>
            <a:r>
              <a:rPr lang="ru-RU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профессиях</a:t>
            </a:r>
            <a:r>
              <a:rPr lang="ru-RU" sz="18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r>
              <a:rPr lang="ru-RU" sz="1800" b="1" kern="100" dirty="0">
                <a:solidFill>
                  <a:schemeClr val="accent1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ru-RU" sz="1800" b="1" kern="100" dirty="0">
                <a:solidFill>
                  <a:schemeClr val="accent1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161A52-77B3-409D-AA1D-01BE28841A0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89317" y="1617785"/>
            <a:ext cx="7835706" cy="3882683"/>
          </a:xfrm>
        </p:spPr>
        <p:txBody>
          <a:bodyPr/>
          <a:lstStyle/>
          <a:p>
            <a:pPr indent="0" algn="ctr">
              <a:lnSpc>
                <a:spcPct val="150000"/>
              </a:lnSpc>
              <a:buNone/>
            </a:pP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1" i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Образовательные: </a:t>
            </a:r>
            <a:endParaRPr lang="ru-RU" sz="1800" b="1" kern="100" dirty="0">
              <a:solidFill>
                <a:schemeClr val="accent1"/>
              </a:solidFill>
              <a:latin typeface="Liberation Serif"/>
              <a:ea typeface="SimSun" panose="02010600030101010101" pitchFamily="2" charset="-122"/>
              <a:cs typeface="Mangal" panose="02040503050203030202"/>
            </a:endParaRPr>
          </a:p>
          <a:p>
            <a:pPr algn="just">
              <a:spcAft>
                <a:spcPts val="0"/>
              </a:spcAft>
            </a:pPr>
            <a:r>
              <a:rPr lang="ru-RU" sz="1800" b="1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Сформировать </a:t>
            </a:r>
            <a:r>
              <a:rPr lang="ru-RU" sz="1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представления о содержании деятельности людей некоторых </a:t>
            </a:r>
            <a:r>
              <a:rPr lang="ru-RU" sz="1800" b="1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профессий. </a:t>
            </a:r>
            <a:r>
              <a:rPr lang="ru-RU" sz="1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Активизировать внимание и память детей, развивать логическое мышление, участвовать в имитационных играх, изображение </a:t>
            </a:r>
            <a:r>
              <a:rPr lang="ru-RU" sz="1800" b="1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профессий. Закреплять </a:t>
            </a:r>
            <a:r>
              <a:rPr lang="ru-RU" sz="1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понятиями «зарплата», «деньги</a:t>
            </a:r>
            <a:r>
              <a:rPr lang="ru-RU" sz="1800" b="1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». «</a:t>
            </a:r>
            <a:r>
              <a:rPr lang="ru-RU" sz="1800" b="1" i="1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Развивающие</a:t>
            </a:r>
            <a:r>
              <a:rPr lang="ru-RU" sz="1800" b="1" i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: </a:t>
            </a:r>
            <a:endParaRPr lang="ru-RU" sz="1800" b="1" kern="100" dirty="0">
              <a:solidFill>
                <a:schemeClr val="accent1"/>
              </a:solidFill>
              <a:latin typeface="Liberation Serif"/>
              <a:ea typeface="SimSun" panose="02010600030101010101" pitchFamily="2" charset="-122"/>
              <a:cs typeface="Mangal" panose="02040503050203030202"/>
            </a:endParaRPr>
          </a:p>
          <a:p>
            <a:pPr algn="just">
              <a:spcAft>
                <a:spcPts val="0"/>
              </a:spcAft>
            </a:pPr>
            <a:r>
              <a:rPr lang="ru-RU" sz="1800" b="1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Содействовать </a:t>
            </a:r>
            <a:r>
              <a:rPr lang="ru-RU" sz="1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развитию коммуникативной культуры детей. </a:t>
            </a:r>
            <a:r>
              <a:rPr lang="ru-RU" sz="1800" b="1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Развивать </a:t>
            </a:r>
            <a:r>
              <a:rPr lang="ru-RU" sz="1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кругозор, мышление, внимание, наблюдательность. </a:t>
            </a:r>
            <a:endParaRPr lang="ru-RU" sz="1800" b="1" kern="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/>
            </a:endParaRPr>
          </a:p>
          <a:p>
            <a:pPr algn="just">
              <a:spcAft>
                <a:spcPts val="0"/>
              </a:spcAft>
            </a:pPr>
            <a:r>
              <a:rPr lang="ru-RU" sz="1800" b="1" i="1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Воспитательные: </a:t>
            </a:r>
            <a:endParaRPr lang="ru-RU" sz="1800" b="1" kern="100" dirty="0">
              <a:solidFill>
                <a:schemeClr val="accent1"/>
              </a:solidFill>
              <a:latin typeface="Liberation Serif"/>
              <a:ea typeface="SimSun" panose="02010600030101010101" pitchFamily="2" charset="-122"/>
              <a:cs typeface="Mangal" panose="02040503050203030202"/>
            </a:endParaRPr>
          </a:p>
          <a:p>
            <a:pPr algn="just">
              <a:spcAft>
                <a:spcPts val="0"/>
              </a:spcAft>
            </a:pPr>
            <a:r>
              <a:rPr lang="ru-RU" sz="1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Помочь детям осознать значимость любой профессии.</a:t>
            </a:r>
            <a:endParaRPr lang="ru-RU" sz="1800" b="1" kern="100" dirty="0">
              <a:solidFill>
                <a:schemeClr val="accent1"/>
              </a:solidFill>
              <a:latin typeface="Liberation Serif"/>
              <a:ea typeface="SimSun" panose="02010600030101010101" pitchFamily="2" charset="-122"/>
              <a:cs typeface="Mangal" panose="02040503050203030202"/>
            </a:endParaRPr>
          </a:p>
          <a:p>
            <a:pPr algn="just">
              <a:spcAft>
                <a:spcPts val="0"/>
              </a:spcAft>
            </a:pPr>
            <a:r>
              <a:rPr lang="ru-RU" sz="1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Воспитывать уважение к труду, к людям любой профессии. </a:t>
            </a:r>
            <a:endParaRPr lang="ru-RU" sz="1800" b="1" kern="100" dirty="0">
              <a:solidFill>
                <a:schemeClr val="accent1"/>
              </a:solidFill>
              <a:latin typeface="Liberation Serif"/>
              <a:ea typeface="SimSun" panose="02010600030101010101" pitchFamily="2" charset="-122"/>
              <a:cs typeface="Mangal" panose="02040503050203030202"/>
            </a:endParaRPr>
          </a:p>
          <a:p>
            <a:pPr algn="just">
              <a:spcAft>
                <a:spcPts val="0"/>
              </a:spcAft>
            </a:pPr>
            <a:r>
              <a:rPr lang="ru-RU" sz="1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Воспитание любви к трудовой деятельности, бережного отношения к продуктам труда</a:t>
            </a:r>
            <a:r>
              <a:rPr lang="ru-RU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/>
              </a:rPr>
              <a:t>.  </a:t>
            </a:r>
            <a:endParaRPr lang="ru-RU" sz="1800" b="1" kern="100" dirty="0">
              <a:effectLst/>
              <a:latin typeface="Liberation Serif"/>
              <a:ea typeface="SimSun" panose="02010600030101010101" pitchFamily="2" charset="-122"/>
              <a:cs typeface="Mangal" panose="02040503050203030202"/>
            </a:endParaRPr>
          </a:p>
        </p:txBody>
      </p:sp>
    </p:spTree>
    <p:extLst>
      <p:ext uri="{BB962C8B-B14F-4D97-AF65-F5344CB8AC3E}">
        <p14:creationId xmlns:p14="http://schemas.microsoft.com/office/powerpoint/2010/main" val="25124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2"/>
          <p:cNvSpPr txBox="1"/>
          <p:nvPr/>
        </p:nvSpPr>
        <p:spPr>
          <a:xfrm>
            <a:off x="457199" y="1535040"/>
            <a:ext cx="7677807" cy="378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A20776-8007-43E1-B7BE-B0E525C0F35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59655" y="1885071"/>
            <a:ext cx="7375351" cy="2866292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en-US" sz="24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 </a:t>
            </a:r>
            <a:r>
              <a:rPr lang="ru-RU" sz="24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этап. </a:t>
            </a:r>
            <a:r>
              <a:rPr lang="ru-RU" sz="2400" b="1" kern="1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ru-RU" sz="2000" b="1" kern="1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Выбор </a:t>
            </a:r>
            <a:r>
              <a:rPr lang="ru-RU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темы, создание макета и атрибутов.</a:t>
            </a:r>
            <a:endParaRPr lang="ru-RU" sz="2000" b="1" kern="100" dirty="0">
              <a:solidFill>
                <a:schemeClr val="accent1"/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sz="24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II </a:t>
            </a:r>
            <a:r>
              <a:rPr lang="ru-RU" sz="24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этап. </a:t>
            </a:r>
            <a:r>
              <a:rPr lang="ru-RU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Описание процесса изготовления универсального </a:t>
            </a:r>
            <a:r>
              <a:rPr lang="ru-RU" sz="2000" b="1" kern="1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макета </a:t>
            </a:r>
            <a:r>
              <a:rPr lang="ru-RU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сюжетно-ролевой игры «Маленький мир важных профессий».</a:t>
            </a:r>
            <a:endParaRPr lang="ru-RU" sz="2000" b="1" kern="100" dirty="0">
              <a:solidFill>
                <a:schemeClr val="accent1"/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sz="24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III </a:t>
            </a:r>
            <a:r>
              <a:rPr lang="ru-RU" sz="24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этап. </a:t>
            </a:r>
            <a:r>
              <a:rPr lang="ru-RU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Применение в воспитательно - образовательном процессе.</a:t>
            </a:r>
            <a:endParaRPr lang="ru-RU" sz="2000" b="1" kern="100" dirty="0">
              <a:solidFill>
                <a:schemeClr val="accent1"/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D8BAFD-C0A4-450B-8AA0-3F60EC4F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240"/>
            <a:ext cx="8229240" cy="1442160"/>
          </a:xfrm>
        </p:spPr>
        <p:txBody>
          <a:bodyPr/>
          <a:lstStyle/>
          <a:p>
            <a:pPr algn="ctr"/>
            <a:r>
              <a:rPr lang="ru-RU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изготовления сюжетно-ролевой игры:</a:t>
            </a:r>
            <a:r>
              <a:rPr lang="ru-RU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92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506891"/>
            <a:ext cx="7737299" cy="4847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326" y="814393"/>
            <a:ext cx="723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этап. Выбор темы, создание макета и атрибутов.</a:t>
            </a:r>
          </a:p>
        </p:txBody>
      </p:sp>
    </p:spTree>
    <p:extLst>
      <p:ext uri="{BB962C8B-B14F-4D97-AF65-F5344CB8AC3E}">
        <p14:creationId xmlns:p14="http://schemas.microsoft.com/office/powerpoint/2010/main" val="507195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2BE36-7D07-4469-A913-40F013A9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09" y="457200"/>
            <a:ext cx="6336154" cy="1717200"/>
          </a:xfrm>
        </p:spPr>
        <p:txBody>
          <a:bodyPr/>
          <a:lstStyle/>
          <a:p>
            <a:pPr algn="ctr"/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этап. Описание процесса изготовления универсального </a:t>
            </a:r>
            <a:r>
              <a:rPr lang="ru-RU" sz="2400" b="1" kern="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макета.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94C40F-3357-4D56-BB9E-C157BA00B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9" y="1784845"/>
            <a:ext cx="2714625" cy="20440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52738D-6173-4D42-8FCB-4FB991611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35" y="1784845"/>
            <a:ext cx="2889250" cy="204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A459819-8266-4994-8B4E-D7C73AC24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41" y="3622403"/>
            <a:ext cx="3062816" cy="2296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26194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36483" y="575441"/>
            <a:ext cx="8449957" cy="841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450215" algn="ctr">
              <a:lnSpc>
                <a:spcPct val="150000"/>
              </a:lnSpc>
            </a:pPr>
            <a:r>
              <a:rPr lang="ru-RU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Были подобраны обои для мини- зон, линолеум, </a:t>
            </a:r>
          </a:p>
          <a:p>
            <a:pPr indent="450215" algn="ctr"/>
            <a:r>
              <a:rPr lang="ru-RU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оформлен дизайн.</a:t>
            </a:r>
            <a:endParaRPr lang="ru-RU" sz="2000" b="1" kern="100" dirty="0">
              <a:solidFill>
                <a:schemeClr val="accent1">
                  <a:lumMod val="75000"/>
                </a:schemeClr>
              </a:solidFill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77EB71-DBBD-4B87-AF59-D141A2C9D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42" y="3782940"/>
            <a:ext cx="2679137" cy="25866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6A758E-D8B6-40A8-BB03-74D421A10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3" y="1417319"/>
            <a:ext cx="2581275" cy="2247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F6166C-3E7C-4699-82C6-FF1B27E00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85" y="1417319"/>
            <a:ext cx="2590800" cy="2269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692DD90-1FC5-4AC5-BCF3-154A32478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46" y="1417319"/>
            <a:ext cx="2692834" cy="22834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F28BF8-8450-4684-992C-3858627E07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38" y="3804530"/>
            <a:ext cx="2552844" cy="25651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39DB291-13DA-4633-979B-1D61808DB1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422" y="3721247"/>
            <a:ext cx="2565106" cy="27316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8350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482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Формирование предпосылок основ финансовой грамотности у детей, через знакомство  с профессиями и закрепление названий и понятий о профессиях. </vt:lpstr>
      <vt:lpstr>Этапы изготовления сюжетно-ролевой игры: </vt:lpstr>
      <vt:lpstr>Презентация PowerPoint</vt:lpstr>
      <vt:lpstr>II этап. Описание процесса изготовления универсального макета.</vt:lpstr>
      <vt:lpstr>Презентация PowerPoint</vt:lpstr>
      <vt:lpstr>Также была спроектирована и выполнена вся мебель  с использованием различных материалов</vt:lpstr>
      <vt:lpstr>Изготовление диванчика для кафе и парикмахерской </vt:lpstr>
      <vt:lpstr>Изготовление столиков и стульчиков в кафе </vt:lpstr>
      <vt:lpstr>Изготовление столика с полочками для инструментов и эстакады для автосервиса </vt:lpstr>
      <vt:lpstr>Изготовление мебели рентген аппарата  для мед.кабинета </vt:lpstr>
      <vt:lpstr>Презентация PowerPoint</vt:lpstr>
      <vt:lpstr>Презентация PowerPoint</vt:lpstr>
      <vt:lpstr>III этап. Применение в воспитательно  - образовательном процессе. 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Шаблон Фокиной Л. П.</dc:creator>
  <dc:description/>
  <cp:lastModifiedBy>Gallievna</cp:lastModifiedBy>
  <cp:revision>49</cp:revision>
  <dcterms:created xsi:type="dcterms:W3CDTF">2014-07-06T18:18:01Z</dcterms:created>
  <dcterms:modified xsi:type="dcterms:W3CDTF">2022-04-15T05:10:01Z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