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8" r:id="rId2"/>
    <p:sldId id="256" r:id="rId3"/>
    <p:sldId id="259" r:id="rId4"/>
    <p:sldId id="260" r:id="rId5"/>
    <p:sldId id="261" r:id="rId6"/>
    <p:sldId id="262" r:id="rId7"/>
    <p:sldId id="264" r:id="rId8"/>
    <p:sldId id="265" r:id="rId9"/>
    <p:sldId id="263" r:id="rId10"/>
    <p:sldId id="275" r:id="rId11"/>
    <p:sldId id="269" r:id="rId12"/>
    <p:sldId id="267" r:id="rId13"/>
    <p:sldId id="270" r:id="rId14"/>
    <p:sldId id="268" r:id="rId15"/>
    <p:sldId id="273" r:id="rId16"/>
    <p:sldId id="272" r:id="rId17"/>
    <p:sldId id="271" r:id="rId18"/>
    <p:sldId id="274"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F64134-85B4-4014-9A68-A66EDE54F469}" type="datetimeFigureOut">
              <a:rPr lang="ru-RU" smtClean="0"/>
              <a:t>14.04.2022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07B234-3AB0-436D-A1D9-03F426B94E3C}" type="slidenum">
              <a:rPr lang="ru-RU" smtClean="0"/>
              <a:t>‹#›</a:t>
            </a:fld>
            <a:endParaRPr lang="ru-RU"/>
          </a:p>
        </p:txBody>
      </p:sp>
    </p:spTree>
    <p:extLst>
      <p:ext uri="{BB962C8B-B14F-4D97-AF65-F5344CB8AC3E}">
        <p14:creationId xmlns:p14="http://schemas.microsoft.com/office/powerpoint/2010/main" val="1019341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207B234-3AB0-436D-A1D9-03F426B94E3C}" type="slidenum">
              <a:rPr lang="ru-RU" smtClean="0"/>
              <a:t>3</a:t>
            </a:fld>
            <a:endParaRPr lang="ru-RU"/>
          </a:p>
        </p:txBody>
      </p:sp>
    </p:spTree>
    <p:extLst>
      <p:ext uri="{BB962C8B-B14F-4D97-AF65-F5344CB8AC3E}">
        <p14:creationId xmlns:p14="http://schemas.microsoft.com/office/powerpoint/2010/main" val="4129712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14.04.2022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14.04.2022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14.04.2022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14.04.2022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14.04.2022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14.04.2022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14.04.2022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14.04.2022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14.04.2022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14.04.2022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14.04.2022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14.04.2022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14.gif"/></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1" y="-3782"/>
            <a:ext cx="9144000" cy="6861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67544" y="476672"/>
            <a:ext cx="8219256" cy="720080"/>
          </a:xfrm>
        </p:spPr>
        <p:txBody>
          <a:bodyPr>
            <a:normAutofit fontScale="90000"/>
          </a:bodyPr>
          <a:lstStyle/>
          <a:p>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a:latin typeface="Times New Roman" pitchFamily="18" charset="0"/>
                <a:cs typeface="Times New Roman" pitchFamily="18" charset="0"/>
              </a:rPr>
              <a:t/>
            </a:r>
            <a:br>
              <a:rPr lang="ru-RU" sz="1800" dirty="0">
                <a:latin typeface="Times New Roman" pitchFamily="18" charset="0"/>
                <a:cs typeface="Times New Roman" pitchFamily="18" charset="0"/>
              </a:rPr>
            </a:b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err="1" smtClean="0">
                <a:solidFill>
                  <a:srgbClr val="C00000"/>
                </a:solidFill>
                <a:latin typeface="Times New Roman" pitchFamily="18" charset="0"/>
                <a:cs typeface="Times New Roman" pitchFamily="18" charset="0"/>
              </a:rPr>
              <a:t>Нефтеюганское</a:t>
            </a:r>
            <a:r>
              <a:rPr lang="ru-RU" sz="1800" dirty="0" smtClean="0">
                <a:solidFill>
                  <a:srgbClr val="C00000"/>
                </a:solidFill>
                <a:latin typeface="Times New Roman" pitchFamily="18" charset="0"/>
                <a:cs typeface="Times New Roman" pitchFamily="18" charset="0"/>
              </a:rPr>
              <a:t> </a:t>
            </a:r>
            <a:r>
              <a:rPr lang="ru-RU" sz="1800" dirty="0">
                <a:solidFill>
                  <a:srgbClr val="C00000"/>
                </a:solidFill>
                <a:latin typeface="Times New Roman" pitchFamily="18" charset="0"/>
                <a:cs typeface="Times New Roman" pitchFamily="18" charset="0"/>
              </a:rPr>
              <a:t>районное муниципальное </a:t>
            </a:r>
            <a:br>
              <a:rPr lang="ru-RU" sz="1800" dirty="0">
                <a:solidFill>
                  <a:srgbClr val="C00000"/>
                </a:solidFill>
                <a:latin typeface="Times New Roman" pitchFamily="18" charset="0"/>
                <a:cs typeface="Times New Roman" pitchFamily="18" charset="0"/>
              </a:rPr>
            </a:br>
            <a:r>
              <a:rPr lang="ru-RU" sz="1800" dirty="0">
                <a:solidFill>
                  <a:srgbClr val="C00000"/>
                </a:solidFill>
                <a:latin typeface="Times New Roman" pitchFamily="18" charset="0"/>
                <a:cs typeface="Times New Roman" pitchFamily="18" charset="0"/>
              </a:rPr>
              <a:t>дошкольное образовательное бюджетное учреждение </a:t>
            </a:r>
            <a:br>
              <a:rPr lang="ru-RU" sz="1800" dirty="0">
                <a:solidFill>
                  <a:srgbClr val="C00000"/>
                </a:solidFill>
                <a:latin typeface="Times New Roman" pitchFamily="18" charset="0"/>
                <a:cs typeface="Times New Roman" pitchFamily="18" charset="0"/>
              </a:rPr>
            </a:br>
            <a:r>
              <a:rPr lang="ru-RU" sz="1800" dirty="0">
                <a:solidFill>
                  <a:srgbClr val="C00000"/>
                </a:solidFill>
                <a:latin typeface="Times New Roman" pitchFamily="18" charset="0"/>
                <a:cs typeface="Times New Roman" pitchFamily="18" charset="0"/>
              </a:rPr>
              <a:t>«Детский сад «Ручеек»</a:t>
            </a:r>
            <a:r>
              <a:rPr lang="ru-RU" dirty="0"/>
              <a:t/>
            </a:r>
            <a:br>
              <a:rPr lang="ru-RU" dirty="0"/>
            </a:br>
            <a:endParaRPr lang="ru-RU" dirty="0"/>
          </a:p>
        </p:txBody>
      </p:sp>
      <p:sp>
        <p:nvSpPr>
          <p:cNvPr id="3" name="Прямоугольник 2"/>
          <p:cNvSpPr/>
          <p:nvPr/>
        </p:nvSpPr>
        <p:spPr>
          <a:xfrm>
            <a:off x="1691680" y="2132856"/>
            <a:ext cx="6048672" cy="1200329"/>
          </a:xfrm>
          <a:prstGeom prst="rect">
            <a:avLst/>
          </a:prstGeom>
        </p:spPr>
        <p:txBody>
          <a:bodyPr wrap="square">
            <a:spAutoFit/>
          </a:bodyPr>
          <a:lstStyle/>
          <a:p>
            <a:pPr algn="ctr"/>
            <a:r>
              <a:rPr lang="ru-RU" b="1" dirty="0">
                <a:solidFill>
                  <a:srgbClr val="C00000"/>
                </a:solidFill>
                <a:latin typeface="Times New Roman" pitchFamily="18" charset="0"/>
                <a:cs typeface="Times New Roman" pitchFamily="18" charset="0"/>
              </a:rPr>
              <a:t>ПРОЕКТ ПО ФОРМИРОВАНИЮ ОСНОВ ФИНАНСОВОЙ ГРАМОТНОСТИ ДЕТЕЙ СТАРШЕГО ДОШКОЛЬНОГО ВОЗРАСТА</a:t>
            </a:r>
          </a:p>
          <a:p>
            <a:pPr algn="ctr"/>
            <a:r>
              <a:rPr lang="ru-RU" b="1" dirty="0">
                <a:solidFill>
                  <a:srgbClr val="C00000"/>
                </a:solidFill>
                <a:latin typeface="Times New Roman" pitchFamily="18" charset="0"/>
                <a:cs typeface="Times New Roman" pitchFamily="18" charset="0"/>
              </a:rPr>
              <a:t> «МЫ – ФИНАНСИСТЫ»</a:t>
            </a:r>
          </a:p>
        </p:txBody>
      </p:sp>
      <p:sp>
        <p:nvSpPr>
          <p:cNvPr id="4" name="Прямоугольник 3"/>
          <p:cNvSpPr/>
          <p:nvPr/>
        </p:nvSpPr>
        <p:spPr>
          <a:xfrm>
            <a:off x="5652120" y="4005064"/>
            <a:ext cx="2880320" cy="1384995"/>
          </a:xfrm>
          <a:prstGeom prst="rect">
            <a:avLst/>
          </a:prstGeom>
        </p:spPr>
        <p:txBody>
          <a:bodyPr wrap="square">
            <a:spAutoFit/>
          </a:bodyPr>
          <a:lstStyle/>
          <a:p>
            <a:pPr algn="r"/>
            <a:endParaRPr lang="ru-RU" sz="1400" dirty="0" smtClean="0">
              <a:solidFill>
                <a:srgbClr val="C00000"/>
              </a:solidFill>
              <a:latin typeface="Times New Roman" pitchFamily="18" charset="0"/>
              <a:cs typeface="Times New Roman" pitchFamily="18" charset="0"/>
            </a:endParaRPr>
          </a:p>
          <a:p>
            <a:pPr algn="r"/>
            <a:endParaRPr lang="ru-RU" sz="1400" dirty="0">
              <a:solidFill>
                <a:srgbClr val="C00000"/>
              </a:solidFill>
              <a:latin typeface="Times New Roman" pitchFamily="18" charset="0"/>
              <a:cs typeface="Times New Roman" pitchFamily="18" charset="0"/>
            </a:endParaRPr>
          </a:p>
          <a:p>
            <a:pPr algn="r"/>
            <a:r>
              <a:rPr lang="ru-RU" sz="1400" dirty="0" smtClean="0">
                <a:solidFill>
                  <a:srgbClr val="C00000"/>
                </a:solidFill>
                <a:latin typeface="Times New Roman" pitchFamily="18" charset="0"/>
                <a:cs typeface="Times New Roman" pitchFamily="18" charset="0"/>
              </a:rPr>
              <a:t>Разработчик </a:t>
            </a:r>
            <a:r>
              <a:rPr lang="ru-RU" sz="1400" dirty="0">
                <a:solidFill>
                  <a:srgbClr val="C00000"/>
                </a:solidFill>
                <a:latin typeface="Times New Roman" pitchFamily="18" charset="0"/>
                <a:cs typeface="Times New Roman" pitchFamily="18" charset="0"/>
              </a:rPr>
              <a:t>проекта</a:t>
            </a:r>
            <a:r>
              <a:rPr lang="ru-RU" sz="1400" dirty="0" smtClean="0">
                <a:solidFill>
                  <a:srgbClr val="C00000"/>
                </a:solidFill>
                <a:latin typeface="Times New Roman" pitchFamily="18" charset="0"/>
                <a:cs typeface="Times New Roman" pitchFamily="18" charset="0"/>
              </a:rPr>
              <a:t>:                                              </a:t>
            </a:r>
            <a:r>
              <a:rPr lang="ru-RU" sz="1400" dirty="0">
                <a:solidFill>
                  <a:srgbClr val="C00000"/>
                </a:solidFill>
                <a:latin typeface="Times New Roman" pitchFamily="18" charset="0"/>
                <a:cs typeface="Times New Roman" pitchFamily="18" charset="0"/>
              </a:rPr>
              <a:t>воспитатель </a:t>
            </a:r>
            <a:endParaRPr lang="ru-RU" sz="1400" dirty="0" smtClean="0">
              <a:solidFill>
                <a:srgbClr val="C00000"/>
              </a:solidFill>
              <a:latin typeface="Times New Roman" pitchFamily="18" charset="0"/>
              <a:cs typeface="Times New Roman" pitchFamily="18" charset="0"/>
            </a:endParaRPr>
          </a:p>
          <a:p>
            <a:pPr algn="r"/>
            <a:r>
              <a:rPr lang="ru-RU" sz="1400" dirty="0" smtClean="0">
                <a:solidFill>
                  <a:srgbClr val="C00000"/>
                </a:solidFill>
                <a:latin typeface="Times New Roman" pitchFamily="18" charset="0"/>
                <a:cs typeface="Times New Roman" pitchFamily="18" charset="0"/>
              </a:rPr>
              <a:t>I </a:t>
            </a:r>
            <a:r>
              <a:rPr lang="ru-RU" sz="1400" dirty="0">
                <a:solidFill>
                  <a:srgbClr val="C00000"/>
                </a:solidFill>
                <a:latin typeface="Times New Roman" pitchFamily="18" charset="0"/>
                <a:cs typeface="Times New Roman" pitchFamily="18" charset="0"/>
              </a:rPr>
              <a:t>квалификационной категории</a:t>
            </a:r>
          </a:p>
          <a:p>
            <a:pPr algn="r"/>
            <a:r>
              <a:rPr lang="ru-RU" sz="1400" dirty="0">
                <a:solidFill>
                  <a:srgbClr val="C00000"/>
                </a:solidFill>
                <a:latin typeface="Times New Roman" pitchFamily="18" charset="0"/>
                <a:cs typeface="Times New Roman" pitchFamily="18" charset="0"/>
              </a:rPr>
              <a:t>Моисеенко И.П.</a:t>
            </a:r>
          </a:p>
        </p:txBody>
      </p:sp>
      <p:pic>
        <p:nvPicPr>
          <p:cNvPr id="7" name="Рисунок 6" descr="http://soligorsk.city/source/photos/2019/06/24/y94nn1hzh3g.jpg"/>
          <p:cNvPicPr/>
          <p:nvPr/>
        </p:nvPicPr>
        <p:blipFill rotWithShape="1">
          <a:blip r:embed="rId3" cstate="print">
            <a:extLst>
              <a:ext uri="{28A0092B-C50C-407E-A947-70E740481C1C}">
                <a14:useLocalDpi xmlns:a14="http://schemas.microsoft.com/office/drawing/2010/main" val="0"/>
              </a:ext>
            </a:extLst>
          </a:blip>
          <a:srcRect l="55473" t="12295" b="4012"/>
          <a:stretch/>
        </p:blipFill>
        <p:spPr bwMode="auto">
          <a:xfrm>
            <a:off x="1534886" y="3461389"/>
            <a:ext cx="2144688" cy="241397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732525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81"/>
            <a:ext cx="9144000" cy="6861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normAutofit fontScale="90000"/>
          </a:bodyPr>
          <a:lstStyle/>
          <a:p>
            <a:r>
              <a:rPr lang="ru-RU" sz="3600" dirty="0" smtClean="0">
                <a:solidFill>
                  <a:srgbClr val="C00000"/>
                </a:solidFill>
                <a:latin typeface="Times New Roman" pitchFamily="18" charset="0"/>
                <a:cs typeface="Times New Roman" pitchFamily="18" charset="0"/>
              </a:rPr>
              <a:t/>
            </a:r>
            <a:br>
              <a:rPr lang="ru-RU" sz="3600" dirty="0" smtClean="0">
                <a:solidFill>
                  <a:srgbClr val="C00000"/>
                </a:solidFill>
                <a:latin typeface="Times New Roman" pitchFamily="18" charset="0"/>
                <a:cs typeface="Times New Roman" pitchFamily="18" charset="0"/>
              </a:rPr>
            </a:br>
            <a:r>
              <a:rPr lang="ru-RU" sz="3600" b="1" dirty="0" smtClean="0">
                <a:solidFill>
                  <a:srgbClr val="C00000"/>
                </a:solidFill>
                <a:latin typeface="Times New Roman" pitchFamily="18" charset="0"/>
                <a:cs typeface="Times New Roman" pitchFamily="18" charset="0"/>
              </a:rPr>
              <a:t>Этапы </a:t>
            </a:r>
            <a:r>
              <a:rPr lang="ru-RU" sz="3600" b="1" dirty="0">
                <a:solidFill>
                  <a:srgbClr val="C00000"/>
                </a:solidFill>
                <a:latin typeface="Times New Roman" pitchFamily="18" charset="0"/>
                <a:cs typeface="Times New Roman" pitchFamily="18" charset="0"/>
              </a:rPr>
              <a:t>разработки и реализации проекта</a:t>
            </a:r>
          </a:p>
        </p:txBody>
      </p:sp>
      <p:sp>
        <p:nvSpPr>
          <p:cNvPr id="3" name="Прямоугольник 2"/>
          <p:cNvSpPr/>
          <p:nvPr/>
        </p:nvSpPr>
        <p:spPr>
          <a:xfrm>
            <a:off x="1547664" y="1168915"/>
            <a:ext cx="5472608" cy="1631216"/>
          </a:xfrm>
          <a:prstGeom prst="rect">
            <a:avLst/>
          </a:prstGeom>
        </p:spPr>
        <p:txBody>
          <a:bodyPr wrap="square">
            <a:spAutoFit/>
          </a:bodyPr>
          <a:lstStyle/>
          <a:p>
            <a:pPr algn="just"/>
            <a:r>
              <a:rPr lang="ru-RU" sz="2000" dirty="0" smtClean="0">
                <a:latin typeface="Times New Roman" pitchFamily="18" charset="0"/>
                <a:cs typeface="Times New Roman" pitchFamily="18" charset="0"/>
              </a:rPr>
              <a:t> </a:t>
            </a:r>
          </a:p>
          <a:p>
            <a:pPr marL="342900" indent="-342900" algn="just">
              <a:buFont typeface="Wingdings" pitchFamily="2" charset="2"/>
              <a:buChar char="Ø"/>
            </a:pPr>
            <a:r>
              <a:rPr lang="ru-RU" sz="2000" dirty="0" smtClean="0">
                <a:latin typeface="Times New Roman" pitchFamily="18" charset="0"/>
                <a:cs typeface="Times New Roman" pitchFamily="18" charset="0"/>
              </a:rPr>
              <a:t>Организационный – сентябрь </a:t>
            </a:r>
            <a:r>
              <a:rPr lang="ru-RU" sz="2000" dirty="0" smtClean="0">
                <a:latin typeface="Times New Roman" pitchFamily="18" charset="0"/>
                <a:cs typeface="Times New Roman" pitchFamily="18" charset="0"/>
              </a:rPr>
              <a:t>2021г</a:t>
            </a:r>
            <a:r>
              <a:rPr lang="ru-RU" sz="2000" dirty="0" smtClean="0">
                <a:latin typeface="Times New Roman" pitchFamily="18" charset="0"/>
                <a:cs typeface="Times New Roman" pitchFamily="18" charset="0"/>
              </a:rPr>
              <a:t>.</a:t>
            </a:r>
          </a:p>
          <a:p>
            <a:pPr marL="342900" indent="-342900" algn="just">
              <a:buFont typeface="Wingdings" pitchFamily="2" charset="2"/>
              <a:buChar char="Ø"/>
            </a:pPr>
            <a:r>
              <a:rPr lang="ru-RU" sz="2000" dirty="0" smtClean="0">
                <a:latin typeface="Times New Roman" pitchFamily="18" charset="0"/>
                <a:cs typeface="Times New Roman" pitchFamily="18" charset="0"/>
              </a:rPr>
              <a:t>Практический  - октябрь, ноябрь </a:t>
            </a:r>
            <a:r>
              <a:rPr lang="ru-RU" sz="2000" dirty="0" smtClean="0">
                <a:latin typeface="Times New Roman" pitchFamily="18" charset="0"/>
                <a:cs typeface="Times New Roman" pitchFamily="18" charset="0"/>
              </a:rPr>
              <a:t>2021г</a:t>
            </a:r>
            <a:r>
              <a:rPr lang="ru-RU" sz="2000" dirty="0" smtClean="0">
                <a:latin typeface="Times New Roman" pitchFamily="18" charset="0"/>
                <a:cs typeface="Times New Roman" pitchFamily="18" charset="0"/>
              </a:rPr>
              <a:t>.</a:t>
            </a:r>
          </a:p>
          <a:p>
            <a:pPr marL="342900" indent="-342900" algn="just">
              <a:buFont typeface="Wingdings" pitchFamily="2" charset="2"/>
              <a:buChar char="Ø"/>
            </a:pPr>
            <a:r>
              <a:rPr lang="ru-RU" sz="2000" dirty="0" smtClean="0">
                <a:latin typeface="Times New Roman" pitchFamily="18" charset="0"/>
                <a:cs typeface="Times New Roman" pitchFamily="18" charset="0"/>
              </a:rPr>
              <a:t>Заключительный  - декабрь </a:t>
            </a:r>
            <a:r>
              <a:rPr lang="ru-RU" sz="2000" dirty="0" smtClean="0">
                <a:latin typeface="Times New Roman" pitchFamily="18" charset="0"/>
                <a:cs typeface="Times New Roman" pitchFamily="18" charset="0"/>
              </a:rPr>
              <a:t>2021г</a:t>
            </a:r>
            <a:r>
              <a:rPr lang="ru-RU" sz="2000" dirty="0" smtClean="0">
                <a:latin typeface="Times New Roman" pitchFamily="18" charset="0"/>
                <a:cs typeface="Times New Roman" pitchFamily="18" charset="0"/>
              </a:rPr>
              <a:t>.</a:t>
            </a:r>
          </a:p>
          <a:p>
            <a:pPr algn="just"/>
            <a:endParaRPr lang="ru-RU" sz="2000" dirty="0" smtClean="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5903" y="2564904"/>
            <a:ext cx="4276129" cy="3418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40421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81"/>
            <a:ext cx="9144000" cy="6861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normAutofit/>
          </a:bodyPr>
          <a:lstStyle/>
          <a:p>
            <a:r>
              <a:rPr lang="ru-RU" sz="3200" b="1" dirty="0">
                <a:solidFill>
                  <a:srgbClr val="C00000"/>
                </a:solidFill>
                <a:latin typeface="Times New Roman" pitchFamily="18" charset="0"/>
                <a:cs typeface="Times New Roman" pitchFamily="18" charset="0"/>
              </a:rPr>
              <a:t>План реализации проекта</a:t>
            </a:r>
          </a:p>
        </p:txBody>
      </p:sp>
      <p:sp>
        <p:nvSpPr>
          <p:cNvPr id="3" name="Прямоугольник 2"/>
          <p:cNvSpPr/>
          <p:nvPr/>
        </p:nvSpPr>
        <p:spPr>
          <a:xfrm>
            <a:off x="755576" y="1166843"/>
            <a:ext cx="7488832" cy="400110"/>
          </a:xfrm>
          <a:prstGeom prst="rect">
            <a:avLst/>
          </a:prstGeom>
        </p:spPr>
        <p:txBody>
          <a:bodyPr wrap="square">
            <a:spAutoFit/>
          </a:bodyPr>
          <a:lstStyle/>
          <a:p>
            <a:pPr algn="just"/>
            <a:endParaRPr lang="ru-RU" sz="2000" dirty="0" smtClean="0">
              <a:latin typeface="Times New Roman" pitchFamily="18" charset="0"/>
              <a:cs typeface="Times New Roman" pitchFamily="18" charset="0"/>
            </a:endParaRPr>
          </a:p>
        </p:txBody>
      </p:sp>
      <p:sp>
        <p:nvSpPr>
          <p:cNvPr id="4" name="Прямоугольник 3"/>
          <p:cNvSpPr/>
          <p:nvPr/>
        </p:nvSpPr>
        <p:spPr>
          <a:xfrm>
            <a:off x="3198867" y="3244334"/>
            <a:ext cx="184731" cy="369332"/>
          </a:xfrm>
          <a:prstGeom prst="rect">
            <a:avLst/>
          </a:prstGeom>
        </p:spPr>
        <p:txBody>
          <a:bodyPr wrap="none">
            <a:spAutoFit/>
          </a:bodyPr>
          <a:lstStyle/>
          <a:p>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3971912004"/>
              </p:ext>
            </p:extLst>
          </p:nvPr>
        </p:nvGraphicFramePr>
        <p:xfrm>
          <a:off x="1187624" y="1366898"/>
          <a:ext cx="6906064" cy="4643849"/>
        </p:xfrm>
        <a:graphic>
          <a:graphicData uri="http://schemas.openxmlformats.org/drawingml/2006/table">
            <a:tbl>
              <a:tblPr firstRow="1" firstCol="1" bandRow="1">
                <a:tableStyleId>{5C22544A-7EE6-4342-B048-85BDC9FD1C3A}</a:tableStyleId>
              </a:tblPr>
              <a:tblGrid>
                <a:gridCol w="1164058"/>
                <a:gridCol w="2920794"/>
                <a:gridCol w="1555513"/>
                <a:gridCol w="1265699"/>
              </a:tblGrid>
              <a:tr h="357219">
                <a:tc>
                  <a:txBody>
                    <a:bodyPr/>
                    <a:lstStyle/>
                    <a:p>
                      <a:pPr algn="ctr">
                        <a:lnSpc>
                          <a:spcPct val="115000"/>
                        </a:lnSpc>
                        <a:spcAft>
                          <a:spcPts val="0"/>
                        </a:spcAft>
                      </a:pPr>
                      <a:r>
                        <a:rPr lang="ru-RU" sz="1000">
                          <a:effectLst/>
                        </a:rPr>
                        <a:t>Сроки реализации</a:t>
                      </a:r>
                      <a:endParaRPr lang="ru-RU" sz="800">
                        <a:effectLst/>
                        <a:latin typeface="Calibri"/>
                        <a:ea typeface="Calibri"/>
                        <a:cs typeface="Times New Roman"/>
                      </a:endParaRPr>
                    </a:p>
                  </a:txBody>
                  <a:tcPr marL="52397" marR="52397" marT="0" marB="0"/>
                </a:tc>
                <a:tc>
                  <a:txBody>
                    <a:bodyPr/>
                    <a:lstStyle/>
                    <a:p>
                      <a:pPr algn="ctr">
                        <a:lnSpc>
                          <a:spcPct val="115000"/>
                        </a:lnSpc>
                        <a:spcAft>
                          <a:spcPts val="0"/>
                        </a:spcAft>
                      </a:pPr>
                      <a:r>
                        <a:rPr lang="ru-RU" sz="1000" dirty="0">
                          <a:effectLst/>
                        </a:rPr>
                        <a:t>Название мероприятий</a:t>
                      </a:r>
                      <a:endParaRPr lang="ru-RU" sz="800" dirty="0">
                        <a:effectLst/>
                        <a:latin typeface="Calibri"/>
                        <a:ea typeface="Calibri"/>
                        <a:cs typeface="Times New Roman"/>
                      </a:endParaRPr>
                    </a:p>
                  </a:txBody>
                  <a:tcPr marL="52397" marR="52397" marT="0" marB="0"/>
                </a:tc>
                <a:tc>
                  <a:txBody>
                    <a:bodyPr/>
                    <a:lstStyle/>
                    <a:p>
                      <a:pPr algn="ctr">
                        <a:lnSpc>
                          <a:spcPct val="115000"/>
                        </a:lnSpc>
                        <a:spcAft>
                          <a:spcPts val="0"/>
                        </a:spcAft>
                      </a:pPr>
                      <a:r>
                        <a:rPr lang="ru-RU" sz="1000">
                          <a:effectLst/>
                        </a:rPr>
                        <a:t>Участники</a:t>
                      </a:r>
                      <a:endParaRPr lang="ru-RU" sz="800">
                        <a:effectLst/>
                        <a:latin typeface="Calibri"/>
                        <a:ea typeface="Calibri"/>
                        <a:cs typeface="Times New Roman"/>
                      </a:endParaRPr>
                    </a:p>
                  </a:txBody>
                  <a:tcPr marL="52397" marR="52397" marT="0" marB="0"/>
                </a:tc>
                <a:tc>
                  <a:txBody>
                    <a:bodyPr/>
                    <a:lstStyle/>
                    <a:p>
                      <a:pPr algn="ctr">
                        <a:lnSpc>
                          <a:spcPct val="115000"/>
                        </a:lnSpc>
                        <a:spcAft>
                          <a:spcPts val="0"/>
                        </a:spcAft>
                      </a:pPr>
                      <a:r>
                        <a:rPr lang="ru-RU" sz="1000">
                          <a:effectLst/>
                        </a:rPr>
                        <a:t>Ответственные</a:t>
                      </a:r>
                      <a:endParaRPr lang="ru-RU" sz="800">
                        <a:effectLst/>
                        <a:latin typeface="Calibri"/>
                        <a:ea typeface="Calibri"/>
                        <a:cs typeface="Times New Roman"/>
                      </a:endParaRPr>
                    </a:p>
                  </a:txBody>
                  <a:tcPr marL="52397" marR="52397" marT="0" marB="0"/>
                </a:tc>
              </a:tr>
              <a:tr h="2500534">
                <a:tc>
                  <a:txBody>
                    <a:bodyPr/>
                    <a:lstStyle/>
                    <a:p>
                      <a:pPr>
                        <a:lnSpc>
                          <a:spcPct val="115000"/>
                        </a:lnSpc>
                        <a:spcAft>
                          <a:spcPts val="0"/>
                        </a:spcAft>
                      </a:pPr>
                      <a:r>
                        <a:rPr lang="ru-RU" sz="1000">
                          <a:effectLst/>
                        </a:rPr>
                        <a:t>Сентябрь</a:t>
                      </a:r>
                      <a:endParaRPr lang="ru-RU" sz="800">
                        <a:effectLst/>
                        <a:latin typeface="Calibri"/>
                        <a:ea typeface="Calibri"/>
                        <a:cs typeface="Times New Roman"/>
                      </a:endParaRPr>
                    </a:p>
                  </a:txBody>
                  <a:tcPr marL="52397" marR="52397" marT="0" marB="0"/>
                </a:tc>
                <a:tc>
                  <a:txBody>
                    <a:bodyPr/>
                    <a:lstStyle/>
                    <a:p>
                      <a:pPr algn="just">
                        <a:lnSpc>
                          <a:spcPct val="115000"/>
                        </a:lnSpc>
                        <a:spcAft>
                          <a:spcPts val="0"/>
                        </a:spcAft>
                      </a:pPr>
                      <a:r>
                        <a:rPr lang="ru-RU" sz="1000">
                          <a:effectLst/>
                        </a:rPr>
                        <a:t>1. Беседа «Почему взрослые работают?», «Труд и продукт труда».</a:t>
                      </a:r>
                      <a:endParaRPr lang="ru-RU" sz="800">
                        <a:effectLst/>
                      </a:endParaRPr>
                    </a:p>
                    <a:p>
                      <a:pPr algn="just">
                        <a:lnSpc>
                          <a:spcPct val="115000"/>
                        </a:lnSpc>
                        <a:spcAft>
                          <a:spcPts val="0"/>
                        </a:spcAft>
                      </a:pPr>
                      <a:r>
                        <a:rPr lang="ru-RU" sz="1000">
                          <a:effectLst/>
                        </a:rPr>
                        <a:t>2. Чтение произведений А. Романова «Чудеса в кошельке», К. Чуковского «Муха-Цокотуха».</a:t>
                      </a:r>
                      <a:endParaRPr lang="ru-RU" sz="800">
                        <a:effectLst/>
                      </a:endParaRPr>
                    </a:p>
                    <a:p>
                      <a:pPr algn="just">
                        <a:lnSpc>
                          <a:spcPct val="115000"/>
                        </a:lnSpc>
                        <a:spcAft>
                          <a:spcPts val="0"/>
                        </a:spcAft>
                      </a:pPr>
                      <a:r>
                        <a:rPr lang="ru-RU" sz="1000">
                          <a:effectLst/>
                        </a:rPr>
                        <a:t>3. Просмотр презентации «История денег».</a:t>
                      </a:r>
                      <a:endParaRPr lang="ru-RU" sz="800">
                        <a:effectLst/>
                      </a:endParaRPr>
                    </a:p>
                    <a:p>
                      <a:pPr algn="just">
                        <a:lnSpc>
                          <a:spcPct val="115000"/>
                        </a:lnSpc>
                        <a:spcAft>
                          <a:spcPts val="0"/>
                        </a:spcAft>
                      </a:pPr>
                      <a:r>
                        <a:rPr lang="ru-RU" sz="1000">
                          <a:effectLst/>
                        </a:rPr>
                        <a:t>4. Игровая ситуация «Рекламная компания». </a:t>
                      </a:r>
                      <a:endParaRPr lang="ru-RU" sz="800">
                        <a:effectLst/>
                      </a:endParaRPr>
                    </a:p>
                    <a:p>
                      <a:pPr algn="just">
                        <a:lnSpc>
                          <a:spcPct val="115000"/>
                        </a:lnSpc>
                        <a:spcAft>
                          <a:spcPts val="0"/>
                        </a:spcAft>
                      </a:pPr>
                      <a:r>
                        <a:rPr lang="ru-RU" sz="1000">
                          <a:effectLst/>
                        </a:rPr>
                        <a:t>5. Продуктивная деятельность: изготовление чеков, банковских карточек для сюжетно-ролевой игры «Супермаркет».</a:t>
                      </a:r>
                      <a:endParaRPr lang="ru-RU" sz="800">
                        <a:effectLst/>
                        <a:latin typeface="Calibri"/>
                        <a:ea typeface="Calibri"/>
                        <a:cs typeface="Times New Roman"/>
                      </a:endParaRPr>
                    </a:p>
                  </a:txBody>
                  <a:tcPr marL="52397" marR="52397" marT="0" marB="0"/>
                </a:tc>
                <a:tc>
                  <a:txBody>
                    <a:bodyPr/>
                    <a:lstStyle/>
                    <a:p>
                      <a:pPr algn="ctr">
                        <a:lnSpc>
                          <a:spcPct val="115000"/>
                        </a:lnSpc>
                        <a:spcAft>
                          <a:spcPts val="0"/>
                        </a:spcAft>
                      </a:pPr>
                      <a:r>
                        <a:rPr lang="ru-RU" sz="1000">
                          <a:effectLst/>
                        </a:rPr>
                        <a:t>Воспитатели, дошкольники</a:t>
                      </a:r>
                      <a:endParaRPr lang="ru-RU" sz="800">
                        <a:effectLst/>
                      </a:endParaRPr>
                    </a:p>
                    <a:p>
                      <a:pPr algn="ctr">
                        <a:lnSpc>
                          <a:spcPct val="115000"/>
                        </a:lnSpc>
                        <a:spcAft>
                          <a:spcPts val="0"/>
                        </a:spcAft>
                      </a:pPr>
                      <a:r>
                        <a:rPr lang="ru-RU" sz="1000">
                          <a:effectLst/>
                        </a:rPr>
                        <a:t> </a:t>
                      </a:r>
                      <a:endParaRPr lang="ru-RU" sz="800">
                        <a:effectLst/>
                        <a:latin typeface="Calibri"/>
                        <a:ea typeface="Calibri"/>
                        <a:cs typeface="Times New Roman"/>
                      </a:endParaRPr>
                    </a:p>
                  </a:txBody>
                  <a:tcPr marL="52397" marR="52397" marT="0" marB="0"/>
                </a:tc>
                <a:tc>
                  <a:txBody>
                    <a:bodyPr/>
                    <a:lstStyle/>
                    <a:p>
                      <a:pPr algn="ctr">
                        <a:lnSpc>
                          <a:spcPct val="115000"/>
                        </a:lnSpc>
                        <a:spcAft>
                          <a:spcPts val="0"/>
                        </a:spcAft>
                      </a:pPr>
                      <a:r>
                        <a:rPr lang="ru-RU" sz="1000">
                          <a:effectLst/>
                        </a:rPr>
                        <a:t>Воспитатель</a:t>
                      </a:r>
                      <a:endParaRPr lang="ru-RU" sz="800">
                        <a:effectLst/>
                      </a:endParaRPr>
                    </a:p>
                    <a:p>
                      <a:pPr algn="ctr">
                        <a:lnSpc>
                          <a:spcPct val="115000"/>
                        </a:lnSpc>
                        <a:spcAft>
                          <a:spcPts val="0"/>
                        </a:spcAft>
                      </a:pPr>
                      <a:r>
                        <a:rPr lang="ru-RU" sz="1000">
                          <a:effectLst/>
                        </a:rPr>
                        <a:t> </a:t>
                      </a:r>
                      <a:endParaRPr lang="ru-RU" sz="800">
                        <a:effectLst/>
                        <a:latin typeface="Calibri"/>
                        <a:ea typeface="Calibri"/>
                        <a:cs typeface="Times New Roman"/>
                      </a:endParaRPr>
                    </a:p>
                  </a:txBody>
                  <a:tcPr marL="52397" marR="52397" marT="0" marB="0"/>
                </a:tc>
              </a:tr>
              <a:tr h="1786096">
                <a:tc>
                  <a:txBody>
                    <a:bodyPr/>
                    <a:lstStyle/>
                    <a:p>
                      <a:pPr>
                        <a:lnSpc>
                          <a:spcPct val="115000"/>
                        </a:lnSpc>
                        <a:spcAft>
                          <a:spcPts val="0"/>
                        </a:spcAft>
                      </a:pPr>
                      <a:r>
                        <a:rPr lang="ru-RU" sz="1000">
                          <a:effectLst/>
                        </a:rPr>
                        <a:t>Октябрь</a:t>
                      </a:r>
                      <a:endParaRPr lang="ru-RU" sz="800">
                        <a:effectLst/>
                        <a:latin typeface="Calibri"/>
                        <a:ea typeface="Calibri"/>
                        <a:cs typeface="Times New Roman"/>
                      </a:endParaRPr>
                    </a:p>
                  </a:txBody>
                  <a:tcPr marL="52397" marR="52397" marT="0" marB="0"/>
                </a:tc>
                <a:tc>
                  <a:txBody>
                    <a:bodyPr/>
                    <a:lstStyle/>
                    <a:p>
                      <a:pPr algn="just">
                        <a:lnSpc>
                          <a:spcPct val="115000"/>
                        </a:lnSpc>
                        <a:spcAft>
                          <a:spcPts val="0"/>
                        </a:spcAft>
                      </a:pPr>
                      <a:r>
                        <a:rPr lang="ru-RU" sz="1000">
                          <a:effectLst/>
                        </a:rPr>
                        <a:t>1. Беседа «Что такое деньги?», Как правильно делать покупки?</a:t>
                      </a:r>
                      <a:endParaRPr lang="ru-RU" sz="800">
                        <a:effectLst/>
                      </a:endParaRPr>
                    </a:p>
                    <a:p>
                      <a:pPr algn="just">
                        <a:lnSpc>
                          <a:spcPct val="115000"/>
                        </a:lnSpc>
                        <a:spcAft>
                          <a:spcPts val="0"/>
                        </a:spcAft>
                      </a:pPr>
                      <a:r>
                        <a:rPr lang="ru-RU" sz="1000">
                          <a:effectLst/>
                        </a:rPr>
                        <a:t>2. Просмотр презентации «История денег».</a:t>
                      </a:r>
                      <a:endParaRPr lang="ru-RU" sz="800">
                        <a:effectLst/>
                      </a:endParaRPr>
                    </a:p>
                    <a:p>
                      <a:pPr algn="just">
                        <a:lnSpc>
                          <a:spcPct val="115000"/>
                        </a:lnSpc>
                        <a:spcAft>
                          <a:spcPts val="0"/>
                        </a:spcAft>
                      </a:pPr>
                      <a:r>
                        <a:rPr lang="ru-RU" sz="1000">
                          <a:effectLst/>
                        </a:rPr>
                        <a:t>3. Деловая игра «Купи другу подарок». </a:t>
                      </a:r>
                      <a:endParaRPr lang="ru-RU" sz="800">
                        <a:effectLst/>
                      </a:endParaRPr>
                    </a:p>
                    <a:p>
                      <a:pPr algn="just">
                        <a:lnSpc>
                          <a:spcPct val="115000"/>
                        </a:lnSpc>
                        <a:spcAft>
                          <a:spcPts val="0"/>
                        </a:spcAft>
                      </a:pPr>
                      <a:r>
                        <a:rPr lang="ru-RU" sz="1000">
                          <a:effectLst/>
                        </a:rPr>
                        <a:t>4.Чтение Романов А. «Чудеса в кошельке».</a:t>
                      </a:r>
                      <a:endParaRPr lang="ru-RU" sz="800">
                        <a:effectLst/>
                      </a:endParaRPr>
                    </a:p>
                    <a:p>
                      <a:pPr algn="just">
                        <a:lnSpc>
                          <a:spcPct val="115000"/>
                        </a:lnSpc>
                        <a:spcAft>
                          <a:spcPts val="0"/>
                        </a:spcAft>
                        <a:tabLst>
                          <a:tab pos="201930" algn="l"/>
                          <a:tab pos="291465" algn="l"/>
                        </a:tabLst>
                      </a:pPr>
                      <a:r>
                        <a:rPr lang="ru-RU" sz="1000">
                          <a:effectLst/>
                        </a:rPr>
                        <a:t>5. НОД «Дом, в котором живут деньги».</a:t>
                      </a:r>
                      <a:endParaRPr lang="ru-RU" sz="800">
                        <a:effectLst/>
                        <a:latin typeface="Calibri"/>
                        <a:ea typeface="Calibri"/>
                        <a:cs typeface="Times New Roman"/>
                      </a:endParaRPr>
                    </a:p>
                  </a:txBody>
                  <a:tcPr marL="52397" marR="52397" marT="0" marB="0"/>
                </a:tc>
                <a:tc>
                  <a:txBody>
                    <a:bodyPr/>
                    <a:lstStyle/>
                    <a:p>
                      <a:pPr algn="ctr">
                        <a:lnSpc>
                          <a:spcPct val="115000"/>
                        </a:lnSpc>
                        <a:spcAft>
                          <a:spcPts val="0"/>
                        </a:spcAft>
                      </a:pPr>
                      <a:r>
                        <a:rPr lang="ru-RU" sz="1000">
                          <a:effectLst/>
                        </a:rPr>
                        <a:t>Воспитатели, дошкольники</a:t>
                      </a:r>
                      <a:endParaRPr lang="ru-RU" sz="800">
                        <a:effectLst/>
                      </a:endParaRPr>
                    </a:p>
                    <a:p>
                      <a:pPr algn="ctr">
                        <a:lnSpc>
                          <a:spcPct val="115000"/>
                        </a:lnSpc>
                        <a:spcAft>
                          <a:spcPts val="0"/>
                        </a:spcAft>
                      </a:pPr>
                      <a:r>
                        <a:rPr lang="ru-RU" sz="1000">
                          <a:effectLst/>
                        </a:rPr>
                        <a:t> </a:t>
                      </a:r>
                      <a:endParaRPr lang="ru-RU" sz="800">
                        <a:effectLst/>
                      </a:endParaRPr>
                    </a:p>
                    <a:p>
                      <a:pPr algn="ctr">
                        <a:lnSpc>
                          <a:spcPct val="115000"/>
                        </a:lnSpc>
                        <a:spcAft>
                          <a:spcPts val="0"/>
                        </a:spcAft>
                      </a:pPr>
                      <a:r>
                        <a:rPr lang="ru-RU" sz="1000">
                          <a:effectLst/>
                        </a:rPr>
                        <a:t> </a:t>
                      </a:r>
                      <a:endParaRPr lang="ru-RU" sz="800">
                        <a:effectLst/>
                      </a:endParaRPr>
                    </a:p>
                    <a:p>
                      <a:pPr algn="ctr">
                        <a:lnSpc>
                          <a:spcPct val="115000"/>
                        </a:lnSpc>
                        <a:spcAft>
                          <a:spcPts val="0"/>
                        </a:spcAft>
                      </a:pPr>
                      <a:r>
                        <a:rPr lang="ru-RU" sz="1000">
                          <a:effectLst/>
                        </a:rPr>
                        <a:t> </a:t>
                      </a:r>
                      <a:endParaRPr lang="ru-RU" sz="800">
                        <a:effectLst/>
                      </a:endParaRPr>
                    </a:p>
                    <a:p>
                      <a:pPr algn="ctr">
                        <a:lnSpc>
                          <a:spcPct val="115000"/>
                        </a:lnSpc>
                        <a:spcAft>
                          <a:spcPts val="0"/>
                        </a:spcAft>
                      </a:pPr>
                      <a:r>
                        <a:rPr lang="ru-RU" sz="1000">
                          <a:effectLst/>
                        </a:rPr>
                        <a:t> </a:t>
                      </a:r>
                      <a:endParaRPr lang="ru-RU" sz="800">
                        <a:effectLst/>
                        <a:latin typeface="Calibri"/>
                        <a:ea typeface="Calibri"/>
                        <a:cs typeface="Times New Roman"/>
                      </a:endParaRPr>
                    </a:p>
                  </a:txBody>
                  <a:tcPr marL="52397" marR="52397" marT="0" marB="0"/>
                </a:tc>
                <a:tc>
                  <a:txBody>
                    <a:bodyPr/>
                    <a:lstStyle/>
                    <a:p>
                      <a:pPr algn="ctr">
                        <a:lnSpc>
                          <a:spcPct val="115000"/>
                        </a:lnSpc>
                        <a:spcAft>
                          <a:spcPts val="0"/>
                        </a:spcAft>
                      </a:pPr>
                      <a:r>
                        <a:rPr lang="ru-RU" sz="1000" dirty="0">
                          <a:effectLst/>
                        </a:rPr>
                        <a:t>Воспитатель</a:t>
                      </a:r>
                      <a:endParaRPr lang="ru-RU" sz="800" dirty="0">
                        <a:effectLst/>
                      </a:endParaRPr>
                    </a:p>
                    <a:p>
                      <a:pPr algn="ctr">
                        <a:lnSpc>
                          <a:spcPct val="115000"/>
                        </a:lnSpc>
                        <a:spcAft>
                          <a:spcPts val="0"/>
                        </a:spcAft>
                      </a:pPr>
                      <a:r>
                        <a:rPr lang="ru-RU" sz="1000" dirty="0">
                          <a:effectLst/>
                        </a:rPr>
                        <a:t> </a:t>
                      </a:r>
                      <a:endParaRPr lang="ru-RU" sz="800" dirty="0">
                        <a:effectLst/>
                      </a:endParaRPr>
                    </a:p>
                    <a:p>
                      <a:pPr algn="ctr">
                        <a:lnSpc>
                          <a:spcPct val="115000"/>
                        </a:lnSpc>
                        <a:spcAft>
                          <a:spcPts val="0"/>
                        </a:spcAft>
                      </a:pPr>
                      <a:r>
                        <a:rPr lang="ru-RU" sz="1000" dirty="0">
                          <a:effectLst/>
                        </a:rPr>
                        <a:t> </a:t>
                      </a:r>
                      <a:endParaRPr lang="ru-RU" sz="800" dirty="0">
                        <a:effectLst/>
                      </a:endParaRPr>
                    </a:p>
                    <a:p>
                      <a:pPr algn="ctr">
                        <a:lnSpc>
                          <a:spcPct val="115000"/>
                        </a:lnSpc>
                        <a:spcAft>
                          <a:spcPts val="0"/>
                        </a:spcAft>
                      </a:pPr>
                      <a:r>
                        <a:rPr lang="ru-RU" sz="1000" dirty="0">
                          <a:effectLst/>
                        </a:rPr>
                        <a:t> </a:t>
                      </a:r>
                      <a:endParaRPr lang="ru-RU" sz="800" dirty="0">
                        <a:effectLst/>
                      </a:endParaRPr>
                    </a:p>
                    <a:p>
                      <a:pPr algn="ctr">
                        <a:lnSpc>
                          <a:spcPct val="115000"/>
                        </a:lnSpc>
                        <a:spcAft>
                          <a:spcPts val="0"/>
                        </a:spcAft>
                      </a:pPr>
                      <a:r>
                        <a:rPr lang="ru-RU" sz="1000" dirty="0">
                          <a:effectLst/>
                        </a:rPr>
                        <a:t> </a:t>
                      </a:r>
                      <a:endParaRPr lang="ru-RU" sz="800" dirty="0">
                        <a:effectLst/>
                      </a:endParaRPr>
                    </a:p>
                    <a:p>
                      <a:pPr algn="ctr">
                        <a:lnSpc>
                          <a:spcPct val="115000"/>
                        </a:lnSpc>
                        <a:spcAft>
                          <a:spcPts val="0"/>
                        </a:spcAft>
                      </a:pPr>
                      <a:r>
                        <a:rPr lang="ru-RU" sz="1000" dirty="0">
                          <a:effectLst/>
                        </a:rPr>
                        <a:t> </a:t>
                      </a:r>
                      <a:endParaRPr lang="ru-RU" sz="800" dirty="0">
                        <a:effectLst/>
                        <a:latin typeface="Calibri"/>
                        <a:ea typeface="Calibri"/>
                        <a:cs typeface="Times New Roman"/>
                      </a:endParaRPr>
                    </a:p>
                  </a:txBody>
                  <a:tcPr marL="52397" marR="52397" marT="0" marB="0"/>
                </a:tc>
              </a:tr>
            </a:tbl>
          </a:graphicData>
        </a:graphic>
      </p:graphicFrame>
    </p:spTree>
    <p:extLst>
      <p:ext uri="{BB962C8B-B14F-4D97-AF65-F5344CB8AC3E}">
        <p14:creationId xmlns:p14="http://schemas.microsoft.com/office/powerpoint/2010/main" val="33137426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8" y="-19536"/>
            <a:ext cx="9144000" cy="6861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57200" y="274638"/>
            <a:ext cx="8229600" cy="634082"/>
          </a:xfrm>
        </p:spPr>
        <p:txBody>
          <a:bodyPr>
            <a:normAutofit/>
          </a:bodyPr>
          <a:lstStyle/>
          <a:p>
            <a:endParaRPr lang="ru-RU" sz="3200" b="1" dirty="0">
              <a:solidFill>
                <a:srgbClr val="C00000"/>
              </a:solidFill>
              <a:latin typeface="Times New Roman" pitchFamily="18" charset="0"/>
              <a:cs typeface="Times New Roman" pitchFamily="18" charset="0"/>
            </a:endParaRPr>
          </a:p>
        </p:txBody>
      </p:sp>
      <p:sp>
        <p:nvSpPr>
          <p:cNvPr id="3" name="Прямоугольник 2"/>
          <p:cNvSpPr/>
          <p:nvPr/>
        </p:nvSpPr>
        <p:spPr>
          <a:xfrm>
            <a:off x="739687" y="1358084"/>
            <a:ext cx="7488832" cy="400110"/>
          </a:xfrm>
          <a:prstGeom prst="rect">
            <a:avLst/>
          </a:prstGeom>
        </p:spPr>
        <p:txBody>
          <a:bodyPr wrap="square">
            <a:spAutoFit/>
          </a:bodyPr>
          <a:lstStyle/>
          <a:p>
            <a:pPr algn="just"/>
            <a:endParaRPr lang="ru-RU" sz="2000" dirty="0" smtClean="0">
              <a:latin typeface="Times New Roman" pitchFamily="18" charset="0"/>
              <a:cs typeface="Times New Roman" pitchFamily="18" charset="0"/>
            </a:endParaRPr>
          </a:p>
        </p:txBody>
      </p:sp>
      <p:sp>
        <p:nvSpPr>
          <p:cNvPr id="4" name="Прямоугольник 3"/>
          <p:cNvSpPr/>
          <p:nvPr/>
        </p:nvSpPr>
        <p:spPr>
          <a:xfrm>
            <a:off x="3198867" y="3244334"/>
            <a:ext cx="184731" cy="369332"/>
          </a:xfrm>
          <a:prstGeom prst="rect">
            <a:avLst/>
          </a:prstGeom>
        </p:spPr>
        <p:txBody>
          <a:bodyPr wrap="none">
            <a:spAutoFit/>
          </a:bodyPr>
          <a:lstStyle/>
          <a:p>
            <a:endParaRPr lang="ru-RU" dirty="0"/>
          </a:p>
        </p:txBody>
      </p:sp>
      <p:graphicFrame>
        <p:nvGraphicFramePr>
          <p:cNvPr id="9" name="Таблица 8"/>
          <p:cNvGraphicFramePr>
            <a:graphicFrameLocks noGrp="1"/>
          </p:cNvGraphicFramePr>
          <p:nvPr>
            <p:extLst>
              <p:ext uri="{D42A27DB-BD31-4B8C-83A1-F6EECF244321}">
                <p14:modId xmlns:p14="http://schemas.microsoft.com/office/powerpoint/2010/main" val="704597111"/>
              </p:ext>
            </p:extLst>
          </p:nvPr>
        </p:nvGraphicFramePr>
        <p:xfrm>
          <a:off x="1043608" y="1366898"/>
          <a:ext cx="7200800" cy="4366358"/>
        </p:xfrm>
        <a:graphic>
          <a:graphicData uri="http://schemas.openxmlformats.org/drawingml/2006/table">
            <a:tbl>
              <a:tblPr firstRow="1" firstCol="1" bandRow="1">
                <a:tableStyleId>{5C22544A-7EE6-4342-B048-85BDC9FD1C3A}</a:tableStyleId>
              </a:tblPr>
              <a:tblGrid>
                <a:gridCol w="1213738"/>
                <a:gridCol w="3045446"/>
                <a:gridCol w="1621899"/>
                <a:gridCol w="1319717"/>
              </a:tblGrid>
              <a:tr h="2039685">
                <a:tc>
                  <a:txBody>
                    <a:bodyPr/>
                    <a:lstStyle/>
                    <a:p>
                      <a:pPr>
                        <a:lnSpc>
                          <a:spcPct val="115000"/>
                        </a:lnSpc>
                        <a:spcAft>
                          <a:spcPts val="0"/>
                        </a:spcAft>
                      </a:pPr>
                      <a:r>
                        <a:rPr lang="ru-RU" sz="1200" dirty="0">
                          <a:effectLst/>
                        </a:rPr>
                        <a:t>Ноябрь</a:t>
                      </a:r>
                      <a:endParaRPr lang="ru-RU" sz="1000" dirty="0">
                        <a:effectLst/>
                        <a:latin typeface="Calibri"/>
                        <a:ea typeface="Calibri"/>
                        <a:cs typeface="Times New Roman"/>
                      </a:endParaRPr>
                    </a:p>
                  </a:txBody>
                  <a:tcPr marL="64873" marR="64873" marT="0" marB="0"/>
                </a:tc>
                <a:tc>
                  <a:txBody>
                    <a:bodyPr/>
                    <a:lstStyle/>
                    <a:p>
                      <a:pPr algn="just">
                        <a:lnSpc>
                          <a:spcPct val="115000"/>
                        </a:lnSpc>
                        <a:spcAft>
                          <a:spcPts val="0"/>
                        </a:spcAft>
                      </a:pPr>
                      <a:r>
                        <a:rPr lang="ru-RU" sz="1200" dirty="0">
                          <a:effectLst/>
                        </a:rPr>
                        <a:t>1. Беседа: Беседа с детьми «Потребности семьи», «Тратим разумно, сберегаем и экономим».</a:t>
                      </a:r>
                      <a:endParaRPr lang="ru-RU" sz="1000" dirty="0">
                        <a:effectLst/>
                      </a:endParaRPr>
                    </a:p>
                    <a:p>
                      <a:pPr algn="just">
                        <a:lnSpc>
                          <a:spcPct val="115000"/>
                        </a:lnSpc>
                        <a:spcAft>
                          <a:spcPts val="0"/>
                        </a:spcAft>
                      </a:pPr>
                      <a:r>
                        <a:rPr lang="ru-RU" sz="1200" dirty="0">
                          <a:effectLst/>
                        </a:rPr>
                        <a:t>2. Словесная игра «На что бы я потратил деньги?»</a:t>
                      </a:r>
                      <a:endParaRPr lang="ru-RU" sz="1000" dirty="0">
                        <a:effectLst/>
                      </a:endParaRPr>
                    </a:p>
                    <a:p>
                      <a:pPr algn="just">
                        <a:lnSpc>
                          <a:spcPct val="115000"/>
                        </a:lnSpc>
                        <a:spcAft>
                          <a:spcPts val="0"/>
                        </a:spcAft>
                      </a:pPr>
                      <a:r>
                        <a:rPr lang="ru-RU" sz="1200" dirty="0">
                          <a:effectLst/>
                        </a:rPr>
                        <a:t>3. Просмотр мультфильма «Как старик корову продавал».  </a:t>
                      </a:r>
                      <a:endParaRPr lang="ru-RU" sz="1000" dirty="0">
                        <a:effectLst/>
                      </a:endParaRPr>
                    </a:p>
                    <a:p>
                      <a:pPr algn="just">
                        <a:lnSpc>
                          <a:spcPct val="115000"/>
                        </a:lnSpc>
                        <a:spcAft>
                          <a:spcPts val="0"/>
                        </a:spcAft>
                      </a:pPr>
                      <a:r>
                        <a:rPr lang="ru-RU" sz="1200" dirty="0">
                          <a:effectLst/>
                        </a:rPr>
                        <a:t>4. Игра: «Банкиры и Финансисты».</a:t>
                      </a:r>
                      <a:endParaRPr lang="ru-RU" sz="1000" dirty="0">
                        <a:effectLst/>
                      </a:endParaRPr>
                    </a:p>
                    <a:p>
                      <a:pPr algn="just">
                        <a:lnSpc>
                          <a:spcPct val="115000"/>
                        </a:lnSpc>
                        <a:spcAft>
                          <a:spcPts val="0"/>
                        </a:spcAft>
                      </a:pPr>
                      <a:r>
                        <a:rPr lang="ru-RU" sz="1200" dirty="0">
                          <a:effectLst/>
                        </a:rPr>
                        <a:t>5. НОД «Путешествие денежки».</a:t>
                      </a:r>
                      <a:endParaRPr lang="ru-RU" sz="1000" dirty="0">
                        <a:effectLst/>
                        <a:latin typeface="Calibri"/>
                        <a:ea typeface="Calibri"/>
                        <a:cs typeface="Times New Roman"/>
                      </a:endParaRPr>
                    </a:p>
                  </a:txBody>
                  <a:tcPr marL="64873" marR="64873" marT="0" marB="0"/>
                </a:tc>
                <a:tc>
                  <a:txBody>
                    <a:bodyPr/>
                    <a:lstStyle/>
                    <a:p>
                      <a:pPr algn="ctr">
                        <a:lnSpc>
                          <a:spcPct val="115000"/>
                        </a:lnSpc>
                        <a:spcAft>
                          <a:spcPts val="0"/>
                        </a:spcAft>
                      </a:pPr>
                      <a:r>
                        <a:rPr lang="ru-RU" sz="1200" dirty="0">
                          <a:effectLst/>
                        </a:rPr>
                        <a:t>Воспитатели, дошкольники</a:t>
                      </a:r>
                      <a:endParaRPr lang="ru-RU" sz="1000" dirty="0">
                        <a:effectLst/>
                      </a:endParaRPr>
                    </a:p>
                    <a:p>
                      <a:pPr algn="ctr">
                        <a:lnSpc>
                          <a:spcPct val="115000"/>
                        </a:lnSpc>
                        <a:spcAft>
                          <a:spcPts val="0"/>
                        </a:spcAft>
                      </a:pPr>
                      <a:r>
                        <a:rPr lang="ru-RU" sz="1200" dirty="0">
                          <a:effectLst/>
                        </a:rPr>
                        <a:t> </a:t>
                      </a:r>
                      <a:endParaRPr lang="ru-RU" sz="1000" dirty="0">
                        <a:effectLst/>
                        <a:latin typeface="Calibri"/>
                        <a:ea typeface="Calibri"/>
                        <a:cs typeface="Times New Roman"/>
                      </a:endParaRPr>
                    </a:p>
                  </a:txBody>
                  <a:tcPr marL="64873" marR="64873" marT="0" marB="0"/>
                </a:tc>
                <a:tc>
                  <a:txBody>
                    <a:bodyPr/>
                    <a:lstStyle/>
                    <a:p>
                      <a:pPr algn="ctr">
                        <a:lnSpc>
                          <a:spcPct val="115000"/>
                        </a:lnSpc>
                        <a:spcAft>
                          <a:spcPts val="0"/>
                        </a:spcAft>
                      </a:pPr>
                      <a:r>
                        <a:rPr lang="ru-RU" sz="1200">
                          <a:effectLst/>
                        </a:rPr>
                        <a:t>Воспитатель</a:t>
                      </a:r>
                      <a:endParaRPr lang="ru-RU" sz="1000">
                        <a:effectLst/>
                      </a:endParaRPr>
                    </a:p>
                    <a:p>
                      <a:pPr algn="ctr">
                        <a:lnSpc>
                          <a:spcPct val="115000"/>
                        </a:lnSpc>
                        <a:spcAft>
                          <a:spcPts val="0"/>
                        </a:spcAft>
                      </a:pPr>
                      <a:r>
                        <a:rPr lang="ru-RU" sz="1200">
                          <a:effectLst/>
                        </a:rPr>
                        <a:t> </a:t>
                      </a:r>
                      <a:endParaRPr lang="ru-RU" sz="1000">
                        <a:effectLst/>
                        <a:latin typeface="Calibri"/>
                        <a:ea typeface="Calibri"/>
                        <a:cs typeface="Times New Roman"/>
                      </a:endParaRPr>
                    </a:p>
                  </a:txBody>
                  <a:tcPr marL="64873" marR="64873" marT="0" marB="0"/>
                </a:tc>
              </a:tr>
              <a:tr h="2326673">
                <a:tc>
                  <a:txBody>
                    <a:bodyPr/>
                    <a:lstStyle/>
                    <a:p>
                      <a:pPr>
                        <a:lnSpc>
                          <a:spcPct val="115000"/>
                        </a:lnSpc>
                        <a:spcAft>
                          <a:spcPts val="0"/>
                        </a:spcAft>
                      </a:pPr>
                      <a:r>
                        <a:rPr lang="ru-RU" sz="1200" dirty="0">
                          <a:effectLst/>
                        </a:rPr>
                        <a:t>Декабрь</a:t>
                      </a:r>
                      <a:endParaRPr lang="ru-RU" sz="1000" dirty="0">
                        <a:effectLst/>
                        <a:latin typeface="Calibri"/>
                        <a:ea typeface="Calibri"/>
                        <a:cs typeface="Times New Roman"/>
                      </a:endParaRPr>
                    </a:p>
                  </a:txBody>
                  <a:tcPr marL="64873" marR="64873" marT="0" marB="0"/>
                </a:tc>
                <a:tc>
                  <a:txBody>
                    <a:bodyPr/>
                    <a:lstStyle/>
                    <a:p>
                      <a:pPr algn="just">
                        <a:lnSpc>
                          <a:spcPct val="115000"/>
                        </a:lnSpc>
                        <a:spcAft>
                          <a:spcPts val="0"/>
                        </a:spcAft>
                      </a:pPr>
                      <a:r>
                        <a:rPr lang="ru-RU" sz="1200" dirty="0">
                          <a:effectLst/>
                        </a:rPr>
                        <a:t>1. Чтение  сказки «О приключениях монеток». </a:t>
                      </a:r>
                      <a:endParaRPr lang="ru-RU" sz="1000" dirty="0">
                        <a:effectLst/>
                      </a:endParaRPr>
                    </a:p>
                    <a:p>
                      <a:pPr algn="just">
                        <a:lnSpc>
                          <a:spcPct val="115000"/>
                        </a:lnSpc>
                        <a:spcAft>
                          <a:spcPts val="0"/>
                        </a:spcAft>
                      </a:pPr>
                      <a:r>
                        <a:rPr lang="ru-RU" sz="1200" dirty="0">
                          <a:effectLst/>
                        </a:rPr>
                        <a:t>2.Сюжетно-ролевая игра «Магазин». 3. Рассматривание иллюстраций  по теме «Деньги разных стран»</a:t>
                      </a:r>
                      <a:endParaRPr lang="ru-RU" sz="1000" dirty="0">
                        <a:effectLst/>
                      </a:endParaRPr>
                    </a:p>
                    <a:p>
                      <a:pPr algn="just">
                        <a:lnSpc>
                          <a:spcPct val="115000"/>
                        </a:lnSpc>
                        <a:spcAft>
                          <a:spcPts val="0"/>
                        </a:spcAft>
                      </a:pPr>
                      <a:r>
                        <a:rPr lang="ru-RU" sz="1200" dirty="0">
                          <a:effectLst/>
                        </a:rPr>
                        <a:t>4. НОД «Поможем коту </a:t>
                      </a:r>
                      <a:r>
                        <a:rPr lang="ru-RU" sz="1200" dirty="0" err="1">
                          <a:effectLst/>
                        </a:rPr>
                        <a:t>Матроскину</a:t>
                      </a:r>
                      <a:r>
                        <a:rPr lang="ru-RU" sz="1200" dirty="0">
                          <a:effectLst/>
                        </a:rPr>
                        <a:t> открыть магазин» </a:t>
                      </a:r>
                      <a:endParaRPr lang="ru-RU" sz="1000" dirty="0">
                        <a:effectLst/>
                      </a:endParaRPr>
                    </a:p>
                    <a:p>
                      <a:pPr algn="just">
                        <a:lnSpc>
                          <a:spcPct val="115000"/>
                        </a:lnSpc>
                        <a:spcAft>
                          <a:spcPts val="0"/>
                        </a:spcAft>
                      </a:pPr>
                      <a:r>
                        <a:rPr lang="ru-RU" sz="1200" dirty="0">
                          <a:effectLst/>
                        </a:rPr>
                        <a:t>5. Викторины по экономическому воспитанию для детей старшей группы совестно с родителями </a:t>
                      </a:r>
                      <a:endParaRPr lang="ru-RU" sz="1000" dirty="0">
                        <a:effectLst/>
                      </a:endParaRPr>
                    </a:p>
                    <a:p>
                      <a:pPr algn="just">
                        <a:lnSpc>
                          <a:spcPct val="115000"/>
                        </a:lnSpc>
                        <a:spcAft>
                          <a:spcPts val="0"/>
                        </a:spcAft>
                      </a:pPr>
                      <a:r>
                        <a:rPr lang="ru-RU" sz="1200" dirty="0">
                          <a:effectLst/>
                        </a:rPr>
                        <a:t>«Путешествие в денежную страну»</a:t>
                      </a:r>
                      <a:endParaRPr lang="ru-RU" sz="1000" dirty="0">
                        <a:effectLst/>
                        <a:latin typeface="Calibri"/>
                        <a:ea typeface="Calibri"/>
                        <a:cs typeface="Times New Roman"/>
                      </a:endParaRPr>
                    </a:p>
                  </a:txBody>
                  <a:tcPr marL="64873" marR="64873" marT="0" marB="0"/>
                </a:tc>
                <a:tc>
                  <a:txBody>
                    <a:bodyPr/>
                    <a:lstStyle/>
                    <a:p>
                      <a:pPr algn="ctr">
                        <a:lnSpc>
                          <a:spcPct val="115000"/>
                        </a:lnSpc>
                        <a:spcAft>
                          <a:spcPts val="0"/>
                        </a:spcAft>
                      </a:pPr>
                      <a:r>
                        <a:rPr lang="ru-RU" sz="1200">
                          <a:effectLst/>
                        </a:rPr>
                        <a:t>Воспитатели, дошкольники, родители</a:t>
                      </a:r>
                      <a:endParaRPr lang="ru-RU" sz="1000">
                        <a:effectLst/>
                      </a:endParaRPr>
                    </a:p>
                    <a:p>
                      <a:pPr algn="ctr">
                        <a:lnSpc>
                          <a:spcPct val="115000"/>
                        </a:lnSpc>
                        <a:spcAft>
                          <a:spcPts val="0"/>
                        </a:spcAft>
                      </a:pPr>
                      <a:r>
                        <a:rPr lang="ru-RU" sz="1200">
                          <a:effectLst/>
                        </a:rPr>
                        <a:t> </a:t>
                      </a:r>
                      <a:endParaRPr lang="ru-RU" sz="1000">
                        <a:effectLst/>
                        <a:latin typeface="Calibri"/>
                        <a:ea typeface="Calibri"/>
                        <a:cs typeface="Times New Roman"/>
                      </a:endParaRPr>
                    </a:p>
                  </a:txBody>
                  <a:tcPr marL="64873" marR="64873" marT="0" marB="0"/>
                </a:tc>
                <a:tc>
                  <a:txBody>
                    <a:bodyPr/>
                    <a:lstStyle/>
                    <a:p>
                      <a:pPr algn="ctr">
                        <a:lnSpc>
                          <a:spcPct val="115000"/>
                        </a:lnSpc>
                        <a:spcAft>
                          <a:spcPts val="0"/>
                        </a:spcAft>
                      </a:pPr>
                      <a:r>
                        <a:rPr lang="ru-RU" sz="1200" dirty="0">
                          <a:effectLst/>
                        </a:rPr>
                        <a:t>Воспитатель</a:t>
                      </a:r>
                      <a:endParaRPr lang="ru-RU" sz="1000" dirty="0">
                        <a:effectLst/>
                      </a:endParaRPr>
                    </a:p>
                    <a:p>
                      <a:pPr algn="ctr">
                        <a:lnSpc>
                          <a:spcPct val="115000"/>
                        </a:lnSpc>
                        <a:spcAft>
                          <a:spcPts val="0"/>
                        </a:spcAft>
                      </a:pPr>
                      <a:r>
                        <a:rPr lang="ru-RU" sz="1200" dirty="0">
                          <a:effectLst/>
                        </a:rPr>
                        <a:t> </a:t>
                      </a:r>
                      <a:endParaRPr lang="ru-RU" sz="1000" dirty="0">
                        <a:effectLst/>
                      </a:endParaRPr>
                    </a:p>
                    <a:p>
                      <a:pPr algn="ctr">
                        <a:lnSpc>
                          <a:spcPct val="115000"/>
                        </a:lnSpc>
                        <a:spcAft>
                          <a:spcPts val="0"/>
                        </a:spcAft>
                      </a:pPr>
                      <a:r>
                        <a:rPr lang="ru-RU" sz="1200" dirty="0">
                          <a:effectLst/>
                        </a:rPr>
                        <a:t> </a:t>
                      </a:r>
                      <a:endParaRPr lang="ru-RU" sz="1000" dirty="0">
                        <a:effectLst/>
                        <a:latin typeface="Calibri"/>
                        <a:ea typeface="Calibri"/>
                        <a:cs typeface="Times New Roman"/>
                      </a:endParaRPr>
                    </a:p>
                  </a:txBody>
                  <a:tcPr marL="64873" marR="64873" marT="0" marB="0"/>
                </a:tc>
              </a:tr>
            </a:tbl>
          </a:graphicData>
        </a:graphic>
      </p:graphicFrame>
    </p:spTree>
    <p:extLst>
      <p:ext uri="{BB962C8B-B14F-4D97-AF65-F5344CB8AC3E}">
        <p14:creationId xmlns:p14="http://schemas.microsoft.com/office/powerpoint/2010/main" val="17453006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81"/>
            <a:ext cx="9144000" cy="6861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normAutofit/>
          </a:bodyPr>
          <a:lstStyle/>
          <a:p>
            <a:r>
              <a:rPr lang="ru-RU" sz="3200" b="1" dirty="0" smtClean="0">
                <a:solidFill>
                  <a:srgbClr val="C00000"/>
                </a:solidFill>
                <a:latin typeface="Times New Roman" pitchFamily="18" charset="0"/>
                <a:cs typeface="Times New Roman" pitchFamily="18" charset="0"/>
              </a:rPr>
              <a:t>Работа с родителями</a:t>
            </a:r>
            <a:endParaRPr lang="ru-RU" sz="3200" b="1" dirty="0">
              <a:solidFill>
                <a:srgbClr val="C00000"/>
              </a:solidFill>
              <a:latin typeface="Times New Roman" pitchFamily="18" charset="0"/>
              <a:cs typeface="Times New Roman" pitchFamily="18" charset="0"/>
            </a:endParaRPr>
          </a:p>
        </p:txBody>
      </p:sp>
      <p:sp>
        <p:nvSpPr>
          <p:cNvPr id="3" name="Прямоугольник 2"/>
          <p:cNvSpPr/>
          <p:nvPr/>
        </p:nvSpPr>
        <p:spPr>
          <a:xfrm>
            <a:off x="755576" y="1166843"/>
            <a:ext cx="7488832" cy="2862322"/>
          </a:xfrm>
          <a:prstGeom prst="rect">
            <a:avLst/>
          </a:prstGeom>
        </p:spPr>
        <p:txBody>
          <a:bodyPr wrap="square">
            <a:spAutoFit/>
          </a:bodyPr>
          <a:lstStyle/>
          <a:p>
            <a:pPr algn="just"/>
            <a:r>
              <a:rPr lang="ru-RU" sz="2000" dirty="0">
                <a:latin typeface="Times New Roman" pitchFamily="18" charset="0"/>
                <a:cs typeface="Times New Roman" pitchFamily="18" charset="0"/>
              </a:rPr>
              <a:t>Задачи работы с родителями: </a:t>
            </a:r>
          </a:p>
          <a:p>
            <a:pPr marL="342900" indent="-342900" algn="just">
              <a:buFont typeface="Wingdings" pitchFamily="2" charset="2"/>
              <a:buChar char="Ø"/>
            </a:pPr>
            <a:r>
              <a:rPr lang="ru-RU" sz="2000" dirty="0" smtClean="0">
                <a:latin typeface="Times New Roman" pitchFamily="18" charset="0"/>
                <a:cs typeface="Times New Roman" pitchFamily="18" charset="0"/>
              </a:rPr>
              <a:t>повышение </a:t>
            </a:r>
            <a:r>
              <a:rPr lang="ru-RU" sz="2000" dirty="0">
                <a:latin typeface="Times New Roman" pitchFamily="18" charset="0"/>
                <a:cs typeface="Times New Roman" pitchFamily="18" charset="0"/>
              </a:rPr>
              <a:t>педагогической культуры родителей по вопросам развития у детей основ финансовой </a:t>
            </a:r>
            <a:r>
              <a:rPr lang="ru-RU" sz="2000" dirty="0" smtClean="0">
                <a:latin typeface="Times New Roman" pitchFamily="18" charset="0"/>
                <a:cs typeface="Times New Roman" pitchFamily="18" charset="0"/>
              </a:rPr>
              <a:t>грамотности;</a:t>
            </a:r>
          </a:p>
          <a:p>
            <a:pPr marL="342900" indent="-342900" algn="just">
              <a:buFont typeface="Wingdings" pitchFamily="2" charset="2"/>
              <a:buChar char="Ø"/>
            </a:pPr>
            <a:r>
              <a:rPr lang="ru-RU" sz="2000" dirty="0" smtClean="0">
                <a:latin typeface="Times New Roman" pitchFamily="18" charset="0"/>
                <a:cs typeface="Times New Roman" pitchFamily="18" charset="0"/>
              </a:rPr>
              <a:t>изучение</a:t>
            </a:r>
            <a:r>
              <a:rPr lang="ru-RU" sz="2000" dirty="0">
                <a:latin typeface="Times New Roman" pitchFamily="18" charset="0"/>
                <a:cs typeface="Times New Roman" pitchFamily="18" charset="0"/>
              </a:rPr>
              <a:t>, обобщение и распространение положительного опыта семейного </a:t>
            </a:r>
            <a:r>
              <a:rPr lang="ru-RU" sz="2000" dirty="0" smtClean="0">
                <a:latin typeface="Times New Roman" pitchFamily="18" charset="0"/>
                <a:cs typeface="Times New Roman" pitchFamily="18" charset="0"/>
              </a:rPr>
              <a:t>воспитания;</a:t>
            </a:r>
          </a:p>
          <a:p>
            <a:pPr marL="342900" indent="-342900" algn="just">
              <a:buFont typeface="Wingdings" pitchFamily="2" charset="2"/>
              <a:buChar char="Ø"/>
            </a:pPr>
            <a:r>
              <a:rPr lang="ru-RU" sz="2000" dirty="0" smtClean="0">
                <a:latin typeface="Times New Roman" pitchFamily="18" charset="0"/>
                <a:cs typeface="Times New Roman" pitchFamily="18" charset="0"/>
              </a:rPr>
              <a:t>вооружение </a:t>
            </a:r>
            <a:r>
              <a:rPr lang="ru-RU" sz="2000" dirty="0">
                <a:latin typeface="Times New Roman" pitchFamily="18" charset="0"/>
                <a:cs typeface="Times New Roman" pitchFamily="18" charset="0"/>
              </a:rPr>
              <a:t>родителей основами психолого-педагогических знаний через беседы, консультации, семинары и т.д</a:t>
            </a:r>
            <a:r>
              <a:rPr lang="ru-RU" sz="2000" dirty="0" smtClean="0">
                <a:latin typeface="Times New Roman" pitchFamily="18" charset="0"/>
                <a:cs typeface="Times New Roman" pitchFamily="18" charset="0"/>
              </a:rPr>
              <a:t>.;</a:t>
            </a:r>
          </a:p>
          <a:p>
            <a:pPr marL="342900" indent="-342900" algn="just">
              <a:buFont typeface="Wingdings" pitchFamily="2" charset="2"/>
              <a:buChar char="Ø"/>
            </a:pPr>
            <a:r>
              <a:rPr lang="ru-RU" sz="2000" dirty="0" smtClean="0">
                <a:latin typeface="Times New Roman" pitchFamily="18" charset="0"/>
                <a:cs typeface="Times New Roman" pitchFamily="18" charset="0"/>
              </a:rPr>
              <a:t>включение </a:t>
            </a:r>
            <a:r>
              <a:rPr lang="ru-RU" sz="2000" dirty="0">
                <a:latin typeface="Times New Roman" pitchFamily="18" charset="0"/>
                <a:cs typeface="Times New Roman" pitchFamily="18" charset="0"/>
              </a:rPr>
              <a:t>родителей в воспитательно-образовательный процесс</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
        <p:nvSpPr>
          <p:cNvPr id="4" name="Прямоугольник 3"/>
          <p:cNvSpPr/>
          <p:nvPr/>
        </p:nvSpPr>
        <p:spPr>
          <a:xfrm>
            <a:off x="3198867" y="3244334"/>
            <a:ext cx="184731" cy="369332"/>
          </a:xfrm>
          <a:prstGeom prst="rect">
            <a:avLst/>
          </a:prstGeom>
        </p:spPr>
        <p:txBody>
          <a:bodyPr wrap="none">
            <a:spAutoFit/>
          </a:bodyPr>
          <a:lstStyle/>
          <a:p>
            <a:endParaRPr lang="ru-RU" dirty="0"/>
          </a:p>
        </p:txBody>
      </p:sp>
    </p:spTree>
    <p:extLst>
      <p:ext uri="{BB962C8B-B14F-4D97-AF65-F5344CB8AC3E}">
        <p14:creationId xmlns:p14="http://schemas.microsoft.com/office/powerpoint/2010/main" val="1675347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81"/>
            <a:ext cx="9144000" cy="6861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normAutofit fontScale="90000"/>
          </a:bodyPr>
          <a:lstStyle/>
          <a:p>
            <a:r>
              <a:rPr lang="ru-RU" sz="3200" b="1" dirty="0" smtClean="0">
                <a:solidFill>
                  <a:srgbClr val="C00000"/>
                </a:solidFill>
                <a:latin typeface="Times New Roman" pitchFamily="18" charset="0"/>
                <a:cs typeface="Times New Roman" pitchFamily="18" charset="0"/>
              </a:rPr>
              <a:t/>
            </a:r>
            <a:br>
              <a:rPr lang="ru-RU" sz="3200" b="1" dirty="0" smtClean="0">
                <a:solidFill>
                  <a:srgbClr val="C00000"/>
                </a:solidFill>
                <a:latin typeface="Times New Roman" pitchFamily="18" charset="0"/>
                <a:cs typeface="Times New Roman" pitchFamily="18" charset="0"/>
              </a:rPr>
            </a:br>
            <a:r>
              <a:rPr lang="ru-RU" sz="3200" b="1" dirty="0">
                <a:solidFill>
                  <a:srgbClr val="C00000"/>
                </a:solidFill>
                <a:latin typeface="Times New Roman" pitchFamily="18" charset="0"/>
                <a:cs typeface="Times New Roman" pitchFamily="18" charset="0"/>
              </a:rPr>
              <a:t/>
            </a:r>
            <a:br>
              <a:rPr lang="ru-RU" sz="3200" b="1" dirty="0">
                <a:solidFill>
                  <a:srgbClr val="C00000"/>
                </a:solidFill>
                <a:latin typeface="Times New Roman" pitchFamily="18" charset="0"/>
                <a:cs typeface="Times New Roman" pitchFamily="18" charset="0"/>
              </a:rPr>
            </a:br>
            <a:r>
              <a:rPr lang="ru-RU" sz="3200" b="1" dirty="0" smtClean="0">
                <a:solidFill>
                  <a:srgbClr val="C00000"/>
                </a:solidFill>
                <a:latin typeface="Times New Roman" pitchFamily="18" charset="0"/>
                <a:cs typeface="Times New Roman" pitchFamily="18" charset="0"/>
              </a:rPr>
              <a:t/>
            </a:r>
            <a:br>
              <a:rPr lang="ru-RU" sz="3200" b="1" dirty="0" smtClean="0">
                <a:solidFill>
                  <a:srgbClr val="C00000"/>
                </a:solidFill>
                <a:latin typeface="Times New Roman" pitchFamily="18" charset="0"/>
                <a:cs typeface="Times New Roman" pitchFamily="18" charset="0"/>
              </a:rPr>
            </a:br>
            <a:endParaRPr lang="ru-RU" sz="3200" b="1" dirty="0">
              <a:solidFill>
                <a:srgbClr val="C00000"/>
              </a:solidFill>
              <a:latin typeface="Times New Roman" pitchFamily="18" charset="0"/>
              <a:cs typeface="Times New Roman" pitchFamily="18" charset="0"/>
            </a:endParaRPr>
          </a:p>
        </p:txBody>
      </p:sp>
      <p:sp>
        <p:nvSpPr>
          <p:cNvPr id="3" name="Прямоугольник 2"/>
          <p:cNvSpPr/>
          <p:nvPr/>
        </p:nvSpPr>
        <p:spPr>
          <a:xfrm>
            <a:off x="755576" y="1166843"/>
            <a:ext cx="7488832" cy="400110"/>
          </a:xfrm>
          <a:prstGeom prst="rect">
            <a:avLst/>
          </a:prstGeom>
        </p:spPr>
        <p:txBody>
          <a:bodyPr wrap="square">
            <a:spAutoFit/>
          </a:bodyPr>
          <a:lstStyle/>
          <a:p>
            <a:pPr algn="just"/>
            <a:endParaRPr lang="ru-RU" sz="2000" dirty="0" smtClean="0">
              <a:latin typeface="Times New Roman" pitchFamily="18" charset="0"/>
              <a:cs typeface="Times New Roman" pitchFamily="18" charset="0"/>
            </a:endParaRPr>
          </a:p>
        </p:txBody>
      </p:sp>
      <p:sp>
        <p:nvSpPr>
          <p:cNvPr id="4" name="Прямоугольник 3"/>
          <p:cNvSpPr/>
          <p:nvPr/>
        </p:nvSpPr>
        <p:spPr>
          <a:xfrm>
            <a:off x="3198867" y="3244334"/>
            <a:ext cx="184731" cy="369332"/>
          </a:xfrm>
          <a:prstGeom prst="rect">
            <a:avLst/>
          </a:prstGeom>
        </p:spPr>
        <p:txBody>
          <a:bodyPr wrap="none">
            <a:spAutoFit/>
          </a:bodyPr>
          <a:lstStyle/>
          <a:p>
            <a:endParaRPr lang="ru-RU" dirty="0"/>
          </a:p>
        </p:txBody>
      </p:sp>
      <p:sp>
        <p:nvSpPr>
          <p:cNvPr id="5" name="Прямоугольник 4"/>
          <p:cNvSpPr/>
          <p:nvPr/>
        </p:nvSpPr>
        <p:spPr>
          <a:xfrm>
            <a:off x="827584" y="1052736"/>
            <a:ext cx="7272808" cy="3970318"/>
          </a:xfrm>
          <a:prstGeom prst="rect">
            <a:avLst/>
          </a:prstGeom>
        </p:spPr>
        <p:txBody>
          <a:bodyPr wrap="square">
            <a:spAutoFit/>
          </a:bodyPr>
          <a:lstStyle/>
          <a:p>
            <a:pPr algn="just"/>
            <a:r>
              <a:rPr lang="ru-RU" b="1" dirty="0" smtClean="0">
                <a:latin typeface="Times New Roman" pitchFamily="18" charset="0"/>
                <a:cs typeface="Times New Roman" pitchFamily="18" charset="0"/>
              </a:rPr>
              <a:t>Формы </a:t>
            </a:r>
            <a:r>
              <a:rPr lang="ru-RU" b="1" dirty="0">
                <a:latin typeface="Times New Roman" pitchFamily="18" charset="0"/>
                <a:cs typeface="Times New Roman" pitchFamily="18" charset="0"/>
              </a:rPr>
              <a:t>работы с родителями: </a:t>
            </a:r>
          </a:p>
          <a:p>
            <a:pPr marL="285750" indent="-285750" algn="just">
              <a:buFont typeface="Wingdings" pitchFamily="2" charset="2"/>
              <a:buChar char="Ø"/>
            </a:pPr>
            <a:r>
              <a:rPr lang="ru-RU" dirty="0" smtClean="0">
                <a:latin typeface="Times New Roman" pitchFamily="18" charset="0"/>
                <a:cs typeface="Times New Roman" pitchFamily="18" charset="0"/>
              </a:rPr>
              <a:t>беседы </a:t>
            </a:r>
            <a:r>
              <a:rPr lang="ru-RU" dirty="0">
                <a:latin typeface="Times New Roman" pitchFamily="18" charset="0"/>
                <a:cs typeface="Times New Roman" pitchFamily="18" charset="0"/>
              </a:rPr>
              <a:t>с родителями о важности финансового образования детей;</a:t>
            </a:r>
          </a:p>
          <a:p>
            <a:pPr algn="just"/>
            <a:r>
              <a:rPr lang="ru-RU" dirty="0">
                <a:latin typeface="Times New Roman" pitchFamily="18" charset="0"/>
                <a:cs typeface="Times New Roman" pitchFamily="18" charset="0"/>
              </a:rPr>
              <a:t>групповые и индивидуальные консультации с родителями на темы: «Зачем нужна ребенку финансовая грамотность?», «Финансовое воспитание детей в семье»; «Зачем и как заниматься с детьми экономикой»; «Зачем нужна ребенку финансовая грамотность</a:t>
            </a:r>
            <a:r>
              <a:rPr lang="ru-RU" dirty="0" smtClean="0">
                <a:latin typeface="Times New Roman" pitchFamily="18" charset="0"/>
                <a:cs typeface="Times New Roman" pitchFamily="18" charset="0"/>
              </a:rPr>
              <a:t>?».</a:t>
            </a:r>
          </a:p>
          <a:p>
            <a:pPr marL="285750" indent="-285750" algn="just">
              <a:buFont typeface="Wingdings" pitchFamily="2" charset="2"/>
              <a:buChar char="Ø"/>
            </a:pPr>
            <a:r>
              <a:rPr lang="ru-RU" dirty="0" smtClean="0">
                <a:latin typeface="Times New Roman" pitchFamily="18" charset="0"/>
                <a:cs typeface="Times New Roman" pitchFamily="18" charset="0"/>
              </a:rPr>
              <a:t>Рекомендации</a:t>
            </a:r>
            <a:r>
              <a:rPr lang="ru-RU" dirty="0">
                <a:latin typeface="Times New Roman" pitchFamily="18" charset="0"/>
                <a:cs typeface="Times New Roman" pitchFamily="18" charset="0"/>
              </a:rPr>
              <a:t>: «Финансовая грамотность </a:t>
            </a:r>
            <a:r>
              <a:rPr lang="ru-RU" dirty="0" smtClean="0">
                <a:latin typeface="Times New Roman" pitchFamily="18" charset="0"/>
                <a:cs typeface="Times New Roman" pitchFamily="18" charset="0"/>
              </a:rPr>
              <a:t>дошкольников»</a:t>
            </a:r>
          </a:p>
          <a:p>
            <a:pPr marL="285750" indent="-285750" algn="just">
              <a:buFont typeface="Wingdings" pitchFamily="2" charset="2"/>
              <a:buChar char="Ø"/>
            </a:pPr>
            <a:r>
              <a:rPr lang="ru-RU" dirty="0" smtClean="0">
                <a:latin typeface="Times New Roman" pitchFamily="18" charset="0"/>
                <a:cs typeface="Times New Roman" pitchFamily="18" charset="0"/>
              </a:rPr>
              <a:t>родительские </a:t>
            </a:r>
            <a:r>
              <a:rPr lang="ru-RU" dirty="0">
                <a:latin typeface="Times New Roman" pitchFamily="18" charset="0"/>
                <a:cs typeface="Times New Roman" pitchFamily="18" charset="0"/>
              </a:rPr>
              <a:t>собрания: «Роль родителей в воспитании у детей финансовой грамотности</a:t>
            </a:r>
            <a:r>
              <a:rPr lang="ru-RU" dirty="0" smtClean="0">
                <a:latin typeface="Times New Roman" pitchFamily="18" charset="0"/>
                <a:cs typeface="Times New Roman" pitchFamily="18" charset="0"/>
              </a:rPr>
              <a:t>»;</a:t>
            </a:r>
          </a:p>
          <a:p>
            <a:pPr marL="285750" indent="-285750" algn="just">
              <a:buFont typeface="Wingdings" pitchFamily="2" charset="2"/>
              <a:buChar char="Ø"/>
            </a:pPr>
            <a:r>
              <a:rPr lang="ru-RU" dirty="0" smtClean="0">
                <a:latin typeface="Times New Roman" pitchFamily="18" charset="0"/>
                <a:cs typeface="Times New Roman" pitchFamily="18" charset="0"/>
              </a:rPr>
              <a:t>совместный </a:t>
            </a:r>
            <a:r>
              <a:rPr lang="ru-RU" dirty="0">
                <a:latin typeface="Times New Roman" pitchFamily="18" charset="0"/>
                <a:cs typeface="Times New Roman" pitchFamily="18" charset="0"/>
              </a:rPr>
              <a:t>с детьми конкурс рисунков и поделок по теме </a:t>
            </a:r>
            <a:r>
              <a:rPr lang="ru-RU" dirty="0" smtClean="0">
                <a:latin typeface="Times New Roman" pitchFamily="18" charset="0"/>
                <a:cs typeface="Times New Roman" pitchFamily="18" charset="0"/>
              </a:rPr>
              <a:t>проекта;</a:t>
            </a:r>
          </a:p>
          <a:p>
            <a:pPr marL="285750" indent="-285750" algn="just">
              <a:buFont typeface="Wingdings" pitchFamily="2" charset="2"/>
              <a:buChar char="Ø"/>
            </a:pPr>
            <a:r>
              <a:rPr lang="ru-RU" dirty="0" smtClean="0">
                <a:latin typeface="Times New Roman" pitchFamily="18" charset="0"/>
                <a:cs typeface="Times New Roman" pitchFamily="18" charset="0"/>
              </a:rPr>
              <a:t>совместное </a:t>
            </a:r>
            <a:r>
              <a:rPr lang="ru-RU" dirty="0">
                <a:latin typeface="Times New Roman" pitchFamily="18" charset="0"/>
                <a:cs typeface="Times New Roman" pitchFamily="18" charset="0"/>
              </a:rPr>
              <a:t>создание коллекции </a:t>
            </a:r>
            <a:r>
              <a:rPr lang="ru-RU" dirty="0" smtClean="0">
                <a:latin typeface="Times New Roman" pitchFamily="18" charset="0"/>
                <a:cs typeface="Times New Roman" pitchFamily="18" charset="0"/>
              </a:rPr>
              <a:t>денег;</a:t>
            </a:r>
          </a:p>
          <a:p>
            <a:pPr marL="285750" indent="-285750" algn="just">
              <a:buFont typeface="Wingdings" pitchFamily="2" charset="2"/>
              <a:buChar char="Ø"/>
            </a:pPr>
            <a:r>
              <a:rPr lang="ru-RU" dirty="0" smtClean="0">
                <a:latin typeface="Times New Roman" pitchFamily="18" charset="0"/>
                <a:cs typeface="Times New Roman" pitchFamily="18" charset="0"/>
              </a:rPr>
              <a:t>совместное </a:t>
            </a:r>
            <a:r>
              <a:rPr lang="ru-RU" dirty="0">
                <a:latin typeface="Times New Roman" pitchFamily="18" charset="0"/>
                <a:cs typeface="Times New Roman" pitchFamily="18" charset="0"/>
              </a:rPr>
              <a:t>оформление выставки «Домик для денежек</a:t>
            </a:r>
            <a:r>
              <a:rPr lang="ru-RU" dirty="0" smtClean="0">
                <a:latin typeface="Times New Roman" pitchFamily="18" charset="0"/>
                <a:cs typeface="Times New Roman" pitchFamily="18" charset="0"/>
              </a:rPr>
              <a:t>»;</a:t>
            </a:r>
          </a:p>
          <a:p>
            <a:pPr marL="285750" indent="-285750" algn="just">
              <a:buFont typeface="Wingdings" pitchFamily="2" charset="2"/>
              <a:buChar char="Ø"/>
            </a:pPr>
            <a:r>
              <a:rPr lang="ru-RU" dirty="0" smtClean="0">
                <a:latin typeface="Times New Roman" pitchFamily="18" charset="0"/>
                <a:cs typeface="Times New Roman" pitchFamily="18" charset="0"/>
              </a:rPr>
              <a:t>конкурсы</a:t>
            </a:r>
            <a:r>
              <a:rPr lang="ru-RU" dirty="0">
                <a:latin typeface="Times New Roman" pitchFamily="18" charset="0"/>
                <a:cs typeface="Times New Roman" pitchFamily="18" charset="0"/>
              </a:rPr>
              <a:t>, досуги, развлечения.</a:t>
            </a:r>
          </a:p>
          <a:p>
            <a:endParaRPr lang="ru-RU" dirty="0"/>
          </a:p>
        </p:txBody>
      </p:sp>
    </p:spTree>
    <p:extLst>
      <p:ext uri="{BB962C8B-B14F-4D97-AF65-F5344CB8AC3E}">
        <p14:creationId xmlns:p14="http://schemas.microsoft.com/office/powerpoint/2010/main" val="28054293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81"/>
            <a:ext cx="9144000" cy="6861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57200" y="274638"/>
            <a:ext cx="8229600" cy="994122"/>
          </a:xfrm>
        </p:spPr>
        <p:txBody>
          <a:bodyPr>
            <a:normAutofit/>
          </a:bodyPr>
          <a:lstStyle/>
          <a:p>
            <a:r>
              <a:rPr lang="ru-RU" sz="3200" b="1" dirty="0" smtClean="0">
                <a:solidFill>
                  <a:srgbClr val="C00000"/>
                </a:solidFill>
                <a:latin typeface="Times New Roman" pitchFamily="18" charset="0"/>
                <a:cs typeface="Times New Roman" pitchFamily="18" charset="0"/>
              </a:rPr>
              <a:t>Ресурсное обеспечение</a:t>
            </a:r>
            <a:endParaRPr lang="ru-RU" sz="3200" b="1" dirty="0">
              <a:solidFill>
                <a:srgbClr val="C00000"/>
              </a:solidFill>
              <a:latin typeface="Times New Roman" pitchFamily="18" charset="0"/>
              <a:cs typeface="Times New Roman" pitchFamily="18" charset="0"/>
            </a:endParaRPr>
          </a:p>
        </p:txBody>
      </p:sp>
      <p:sp>
        <p:nvSpPr>
          <p:cNvPr id="5" name="Прямоугольник 4"/>
          <p:cNvSpPr/>
          <p:nvPr/>
        </p:nvSpPr>
        <p:spPr>
          <a:xfrm>
            <a:off x="539552" y="335846"/>
            <a:ext cx="7992888" cy="4524315"/>
          </a:xfrm>
          <a:prstGeom prst="rect">
            <a:avLst/>
          </a:prstGeom>
        </p:spPr>
        <p:txBody>
          <a:bodyPr wrap="square">
            <a:spAutoFit/>
          </a:bodyPr>
          <a:lstStyle/>
          <a:p>
            <a:endParaRPr lang="ru-RU" dirty="0" smtClean="0"/>
          </a:p>
          <a:p>
            <a:endParaRPr lang="ru-RU" dirty="0"/>
          </a:p>
          <a:p>
            <a:endParaRPr lang="ru-RU" dirty="0" smtClean="0"/>
          </a:p>
          <a:p>
            <a:endParaRPr lang="ru-RU" dirty="0"/>
          </a:p>
          <a:p>
            <a:pPr algn="just"/>
            <a:r>
              <a:rPr lang="ru-RU" dirty="0" smtClean="0">
                <a:latin typeface="Times New Roman" pitchFamily="18" charset="0"/>
                <a:cs typeface="Times New Roman" pitchFamily="18" charset="0"/>
              </a:rPr>
              <a:t>Игровые </a:t>
            </a:r>
            <a:r>
              <a:rPr lang="ru-RU" dirty="0">
                <a:latin typeface="Times New Roman" pitchFamily="18" charset="0"/>
                <a:cs typeface="Times New Roman" pitchFamily="18" charset="0"/>
              </a:rPr>
              <a:t>зоны - мебель, оборудование и атрибуты к ролевым играм.</a:t>
            </a:r>
          </a:p>
          <a:p>
            <a:pPr algn="just"/>
            <a:r>
              <a:rPr lang="ru-RU" dirty="0">
                <a:latin typeface="Times New Roman" pitchFamily="18" charset="0"/>
                <a:cs typeface="Times New Roman" pitchFamily="18" charset="0"/>
              </a:rPr>
              <a:t>Наглядно-иллюстративный материал: карта-схема прихода воды в дом две ширмы типа «живых картинок» - «Путешествие Капа и Капельки» и «Волшебный огонек», лабиринты «Найди не выключенный прибор», «Экономь электроэнергию - включай электросчетчик».</a:t>
            </a:r>
          </a:p>
          <a:p>
            <a:pPr algn="just"/>
            <a:r>
              <a:rPr lang="ru-RU" dirty="0">
                <a:latin typeface="Times New Roman" pitchFamily="18" charset="0"/>
                <a:cs typeface="Times New Roman" pitchFamily="18" charset="0"/>
              </a:rPr>
              <a:t>ИГРОТЕКА:  « Дороже - дешевле», « Супермаркет», «Булочная», «Кем быть», «Узнай какая профессия?», «Семейный бюджет», «Маленькие покупки», «Банк», «Кафе», «Путешествие», «Аукцион», «Пятый лишний», «Подбери витрину для магазина», «Кому, что нужно для работы», «Ателье для маленьких красавиц», «Рекламное агентство», «Пункт обмена валюты»,  «Строительство дома», «Обмен», «Семейный бюджет», «Кондитерская фабрика», «Ателье для маленьких красавиц», «Рекламное агентство».</a:t>
            </a:r>
          </a:p>
        </p:txBody>
      </p:sp>
    </p:spTree>
    <p:extLst>
      <p:ext uri="{BB962C8B-B14F-4D97-AF65-F5344CB8AC3E}">
        <p14:creationId xmlns:p14="http://schemas.microsoft.com/office/powerpoint/2010/main" val="20800086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81"/>
            <a:ext cx="9144000" cy="6861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normAutofit fontScale="90000"/>
          </a:bodyPr>
          <a:lstStyle/>
          <a:p>
            <a:r>
              <a:rPr lang="ru-RU" sz="3200" b="1" dirty="0" smtClean="0">
                <a:solidFill>
                  <a:srgbClr val="C00000"/>
                </a:solidFill>
                <a:latin typeface="Times New Roman" pitchFamily="18" charset="0"/>
                <a:cs typeface="Times New Roman" pitchFamily="18" charset="0"/>
              </a:rPr>
              <a:t/>
            </a:r>
            <a:br>
              <a:rPr lang="ru-RU" sz="3200" b="1" dirty="0" smtClean="0">
                <a:solidFill>
                  <a:srgbClr val="C00000"/>
                </a:solidFill>
                <a:latin typeface="Times New Roman" pitchFamily="18" charset="0"/>
                <a:cs typeface="Times New Roman" pitchFamily="18" charset="0"/>
              </a:rPr>
            </a:br>
            <a:r>
              <a:rPr lang="ru-RU" sz="3200" b="1" dirty="0" smtClean="0">
                <a:solidFill>
                  <a:srgbClr val="C00000"/>
                </a:solidFill>
                <a:latin typeface="Times New Roman" pitchFamily="18" charset="0"/>
                <a:cs typeface="Times New Roman" pitchFamily="18" charset="0"/>
              </a:rPr>
              <a:t/>
            </a:r>
            <a:br>
              <a:rPr lang="ru-RU" sz="3200" b="1" dirty="0" smtClean="0">
                <a:solidFill>
                  <a:srgbClr val="C00000"/>
                </a:solidFill>
                <a:latin typeface="Times New Roman" pitchFamily="18" charset="0"/>
                <a:cs typeface="Times New Roman" pitchFamily="18" charset="0"/>
              </a:rPr>
            </a:br>
            <a:r>
              <a:rPr lang="ru-RU" sz="3200" b="1" dirty="0">
                <a:solidFill>
                  <a:srgbClr val="C00000"/>
                </a:solidFill>
                <a:latin typeface="Times New Roman" pitchFamily="18" charset="0"/>
                <a:cs typeface="Times New Roman" pitchFamily="18" charset="0"/>
              </a:rPr>
              <a:t/>
            </a:r>
            <a:br>
              <a:rPr lang="ru-RU" sz="3200" b="1" dirty="0">
                <a:solidFill>
                  <a:srgbClr val="C00000"/>
                </a:solidFill>
                <a:latin typeface="Times New Roman" pitchFamily="18" charset="0"/>
                <a:cs typeface="Times New Roman" pitchFamily="18" charset="0"/>
              </a:rPr>
            </a:br>
            <a:r>
              <a:rPr lang="ru-RU" sz="3200" b="1" dirty="0" smtClean="0">
                <a:solidFill>
                  <a:srgbClr val="C00000"/>
                </a:solidFill>
                <a:latin typeface="Times New Roman" pitchFamily="18" charset="0"/>
                <a:cs typeface="Times New Roman" pitchFamily="18" charset="0"/>
              </a:rPr>
              <a:t/>
            </a:r>
            <a:br>
              <a:rPr lang="ru-RU" sz="3200" b="1" dirty="0" smtClean="0">
                <a:solidFill>
                  <a:srgbClr val="C00000"/>
                </a:solidFill>
                <a:latin typeface="Times New Roman" pitchFamily="18" charset="0"/>
                <a:cs typeface="Times New Roman" pitchFamily="18" charset="0"/>
              </a:rPr>
            </a:br>
            <a:endParaRPr lang="ru-RU" sz="3200" b="1" dirty="0">
              <a:solidFill>
                <a:srgbClr val="C00000"/>
              </a:solidFill>
              <a:latin typeface="Times New Roman" pitchFamily="18" charset="0"/>
              <a:cs typeface="Times New Roman" pitchFamily="18" charset="0"/>
            </a:endParaRPr>
          </a:p>
        </p:txBody>
      </p:sp>
      <p:sp>
        <p:nvSpPr>
          <p:cNvPr id="3" name="Прямоугольник 2"/>
          <p:cNvSpPr/>
          <p:nvPr/>
        </p:nvSpPr>
        <p:spPr>
          <a:xfrm>
            <a:off x="755576" y="1166843"/>
            <a:ext cx="7488832" cy="400110"/>
          </a:xfrm>
          <a:prstGeom prst="rect">
            <a:avLst/>
          </a:prstGeom>
        </p:spPr>
        <p:txBody>
          <a:bodyPr wrap="square">
            <a:spAutoFit/>
          </a:bodyPr>
          <a:lstStyle/>
          <a:p>
            <a:pPr algn="just"/>
            <a:endParaRPr lang="ru-RU" sz="2000" dirty="0" smtClean="0">
              <a:latin typeface="Times New Roman" pitchFamily="18" charset="0"/>
              <a:cs typeface="Times New Roman" pitchFamily="18" charset="0"/>
            </a:endParaRPr>
          </a:p>
        </p:txBody>
      </p:sp>
      <p:sp>
        <p:nvSpPr>
          <p:cNvPr id="4" name="Прямоугольник 3"/>
          <p:cNvSpPr/>
          <p:nvPr/>
        </p:nvSpPr>
        <p:spPr>
          <a:xfrm>
            <a:off x="3198867" y="3244334"/>
            <a:ext cx="184731" cy="369332"/>
          </a:xfrm>
          <a:prstGeom prst="rect">
            <a:avLst/>
          </a:prstGeom>
        </p:spPr>
        <p:txBody>
          <a:bodyPr wrap="none">
            <a:spAutoFit/>
          </a:bodyPr>
          <a:lstStyle/>
          <a:p>
            <a:endParaRPr lang="ru-RU" dirty="0"/>
          </a:p>
        </p:txBody>
      </p:sp>
      <p:sp>
        <p:nvSpPr>
          <p:cNvPr id="5" name="Прямоугольник 4"/>
          <p:cNvSpPr/>
          <p:nvPr/>
        </p:nvSpPr>
        <p:spPr>
          <a:xfrm>
            <a:off x="827584" y="1052736"/>
            <a:ext cx="7272808" cy="369332"/>
          </a:xfrm>
          <a:prstGeom prst="rect">
            <a:avLst/>
          </a:prstGeom>
        </p:spPr>
        <p:txBody>
          <a:bodyPr wrap="square">
            <a:spAutoFit/>
          </a:bodyPr>
          <a:lstStyle/>
          <a:p>
            <a:endParaRPr lang="ru-RU" dirty="0"/>
          </a:p>
        </p:txBody>
      </p:sp>
      <p:sp>
        <p:nvSpPr>
          <p:cNvPr id="6" name="Прямоугольник 5"/>
          <p:cNvSpPr/>
          <p:nvPr/>
        </p:nvSpPr>
        <p:spPr>
          <a:xfrm>
            <a:off x="863588" y="-1107504"/>
            <a:ext cx="7272808" cy="7232749"/>
          </a:xfrm>
          <a:prstGeom prst="rect">
            <a:avLst/>
          </a:prstGeom>
        </p:spPr>
        <p:txBody>
          <a:bodyPr wrap="square">
            <a:spAutoFit/>
          </a:bodyPr>
          <a:lstStyle/>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pPr algn="just"/>
            <a:endParaRPr lang="ru-RU" sz="1600" dirty="0" smtClean="0">
              <a:latin typeface="Times New Roman" pitchFamily="18" charset="0"/>
              <a:cs typeface="Times New Roman" pitchFamily="18" charset="0"/>
            </a:endParaRPr>
          </a:p>
          <a:p>
            <a:pPr algn="just"/>
            <a:endParaRPr lang="ru-RU" sz="1600" dirty="0">
              <a:latin typeface="Times New Roman" pitchFamily="18" charset="0"/>
              <a:cs typeface="Times New Roman" pitchFamily="18" charset="0"/>
            </a:endParaRPr>
          </a:p>
          <a:p>
            <a:pPr algn="just"/>
            <a:r>
              <a:rPr lang="ru-RU" sz="1600" dirty="0" smtClean="0">
                <a:latin typeface="Times New Roman" pitchFamily="18" charset="0"/>
                <a:cs typeface="Times New Roman" pitchFamily="18" charset="0"/>
              </a:rPr>
              <a:t>Произведения </a:t>
            </a:r>
            <a:r>
              <a:rPr lang="ru-RU" sz="1600" dirty="0">
                <a:latin typeface="Times New Roman" pitchFamily="18" charset="0"/>
                <a:cs typeface="Times New Roman" pitchFamily="18" charset="0"/>
              </a:rPr>
              <a:t>художественной литературы: </a:t>
            </a:r>
            <a:r>
              <a:rPr lang="ru-RU" sz="1600" dirty="0" err="1">
                <a:latin typeface="Times New Roman" pitchFamily="18" charset="0"/>
                <a:cs typeface="Times New Roman" pitchFamily="18" charset="0"/>
              </a:rPr>
              <a:t>К.Чуковский</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Федорино</a:t>
            </a:r>
            <a:r>
              <a:rPr lang="ru-RU" sz="1600" dirty="0">
                <a:latin typeface="Times New Roman" pitchFamily="18" charset="0"/>
                <a:cs typeface="Times New Roman" pitchFamily="18" charset="0"/>
              </a:rPr>
              <a:t> горе», «Муха-цокотуха», Галлиев Ш. «Три копейки на покупку», «Волшебное кольцо», сказки в стихах, русские народные сказки «Три медведя», «Лиса, заяц и петух», «</a:t>
            </a:r>
            <a:r>
              <a:rPr lang="ru-RU" sz="1600" dirty="0" err="1">
                <a:latin typeface="Times New Roman" pitchFamily="18" charset="0"/>
                <a:cs typeface="Times New Roman" pitchFamily="18" charset="0"/>
              </a:rPr>
              <a:t>Хаврошечка</a:t>
            </a:r>
            <a:r>
              <a:rPr lang="ru-RU" sz="1600" dirty="0">
                <a:latin typeface="Times New Roman" pitchFamily="18" charset="0"/>
                <a:cs typeface="Times New Roman" pitchFamily="18" charset="0"/>
              </a:rPr>
              <a:t>», произведения С.Я. Маршака и С. Михалкова,. Г.-Х. Андерсона «</a:t>
            </a:r>
            <a:r>
              <a:rPr lang="ru-RU" sz="1600" dirty="0" err="1">
                <a:latin typeface="Times New Roman" pitchFamily="18" charset="0"/>
                <a:cs typeface="Times New Roman" pitchFamily="18" charset="0"/>
              </a:rPr>
              <a:t>Дюймовочка</a:t>
            </a:r>
            <a:r>
              <a:rPr lang="ru-RU" sz="1600" dirty="0">
                <a:latin typeface="Times New Roman" pitchFamily="18" charset="0"/>
                <a:cs typeface="Times New Roman" pitchFamily="18" charset="0"/>
              </a:rPr>
              <a:t>», Ш. Перро «Красная шапочка», «Кот в сапогах»; английская сказка «Три поросенка»; Романов А. «Чудеса в кошельке», фольклор о труде, профессиях. </a:t>
            </a:r>
          </a:p>
          <a:p>
            <a:pPr algn="just"/>
            <a:r>
              <a:rPr lang="ru-RU" sz="1600" dirty="0">
                <a:latin typeface="Times New Roman" pitchFamily="18" charset="0"/>
                <a:cs typeface="Times New Roman" pitchFamily="18" charset="0"/>
              </a:rPr>
              <a:t>Компьютерное оборудование. </a:t>
            </a:r>
          </a:p>
          <a:p>
            <a:pPr algn="just"/>
            <a:r>
              <a:rPr lang="ru-RU" sz="1600" dirty="0">
                <a:latin typeface="Times New Roman" pitchFamily="18" charset="0"/>
                <a:cs typeface="Times New Roman" pitchFamily="18" charset="0"/>
              </a:rPr>
              <a:t>Мультфильмы С. Михалков «Как старик корову продавал», «</a:t>
            </a:r>
            <a:r>
              <a:rPr lang="ru-RU" sz="1600" dirty="0" err="1">
                <a:latin typeface="Times New Roman" pitchFamily="18" charset="0"/>
                <a:cs typeface="Times New Roman" pitchFamily="18" charset="0"/>
              </a:rPr>
              <a:t>Барбоскины</a:t>
            </a:r>
            <a:r>
              <a:rPr lang="ru-RU" sz="1600" dirty="0">
                <a:latin typeface="Times New Roman" pitchFamily="18" charset="0"/>
                <a:cs typeface="Times New Roman" pitchFamily="18" charset="0"/>
              </a:rPr>
              <a:t> и реклама», «Простоквашино», «Буратино», «Уроки Совы».</a:t>
            </a:r>
          </a:p>
          <a:p>
            <a:pPr algn="just"/>
            <a:r>
              <a:rPr lang="ru-RU" sz="1600" dirty="0">
                <a:latin typeface="Times New Roman" pitchFamily="18" charset="0"/>
                <a:cs typeface="Times New Roman" pitchFamily="18" charset="0"/>
              </a:rPr>
              <a:t>Материалы к изобразительной деятельности, бросовый и природный материалы.</a:t>
            </a:r>
          </a:p>
          <a:p>
            <a:pPr algn="just"/>
            <a:r>
              <a:rPr lang="ru-RU" sz="1600" dirty="0">
                <a:latin typeface="Times New Roman" pitchFamily="18" charset="0"/>
                <a:cs typeface="Times New Roman" pitchFamily="18" charset="0"/>
              </a:rPr>
              <a:t>Одним из ведущих методов обучения является – игра. Игра дает ребенку «доступные для него способы моделирования окружающей жизни, которые делают возможным освоение, казалось бы, недосягаемой для него действительности» (А. Н. Леонтьев).</a:t>
            </a:r>
          </a:p>
          <a:p>
            <a:pPr algn="just"/>
            <a:r>
              <a:rPr lang="ru-RU" sz="1600" dirty="0">
                <a:latin typeface="Times New Roman" pitchFamily="18" charset="0"/>
                <a:cs typeface="Times New Roman" pitchFamily="18" charset="0"/>
              </a:rPr>
              <a:t>Таким образом, процесс формирования финансовой грамотности у детей старшего дошкольного возраста осуществляется в ходе проекта различными методами, средствами и приемами, а также их сочетанием. </a:t>
            </a:r>
          </a:p>
          <a:p>
            <a:endParaRPr lang="ru-RU" dirty="0"/>
          </a:p>
        </p:txBody>
      </p:sp>
    </p:spTree>
    <p:extLst>
      <p:ext uri="{BB962C8B-B14F-4D97-AF65-F5344CB8AC3E}">
        <p14:creationId xmlns:p14="http://schemas.microsoft.com/office/powerpoint/2010/main" val="36035523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81"/>
            <a:ext cx="9144000" cy="6861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normAutofit fontScale="90000"/>
          </a:bodyPr>
          <a:lstStyle/>
          <a:p>
            <a:r>
              <a:rPr lang="ru-RU" sz="3200" b="1" dirty="0" smtClean="0">
                <a:solidFill>
                  <a:srgbClr val="C00000"/>
                </a:solidFill>
                <a:latin typeface="Times New Roman" pitchFamily="18" charset="0"/>
                <a:cs typeface="Times New Roman" pitchFamily="18" charset="0"/>
              </a:rPr>
              <a:t/>
            </a:r>
            <a:br>
              <a:rPr lang="ru-RU" sz="3200" b="1" dirty="0" smtClean="0">
                <a:solidFill>
                  <a:srgbClr val="C00000"/>
                </a:solidFill>
                <a:latin typeface="Times New Roman" pitchFamily="18" charset="0"/>
                <a:cs typeface="Times New Roman" pitchFamily="18" charset="0"/>
              </a:rPr>
            </a:br>
            <a:r>
              <a:rPr lang="ru-RU" sz="3200" b="1" dirty="0">
                <a:solidFill>
                  <a:srgbClr val="C00000"/>
                </a:solidFill>
                <a:latin typeface="Times New Roman" pitchFamily="18" charset="0"/>
                <a:cs typeface="Times New Roman" pitchFamily="18" charset="0"/>
              </a:rPr>
              <a:t/>
            </a:r>
            <a:br>
              <a:rPr lang="ru-RU" sz="3200" b="1" dirty="0">
                <a:solidFill>
                  <a:srgbClr val="C00000"/>
                </a:solidFill>
                <a:latin typeface="Times New Roman" pitchFamily="18" charset="0"/>
                <a:cs typeface="Times New Roman" pitchFamily="18" charset="0"/>
              </a:rPr>
            </a:br>
            <a:r>
              <a:rPr lang="ru-RU" sz="3200" b="1" dirty="0" smtClean="0">
                <a:solidFill>
                  <a:srgbClr val="C00000"/>
                </a:solidFill>
                <a:latin typeface="Times New Roman" pitchFamily="18" charset="0"/>
                <a:cs typeface="Times New Roman" pitchFamily="18" charset="0"/>
              </a:rPr>
              <a:t/>
            </a:r>
            <a:br>
              <a:rPr lang="ru-RU" sz="3200" b="1" dirty="0" smtClean="0">
                <a:solidFill>
                  <a:srgbClr val="C00000"/>
                </a:solidFill>
                <a:latin typeface="Times New Roman" pitchFamily="18" charset="0"/>
                <a:cs typeface="Times New Roman" pitchFamily="18" charset="0"/>
              </a:rPr>
            </a:br>
            <a:endParaRPr lang="ru-RU" sz="3200" b="1" dirty="0">
              <a:solidFill>
                <a:srgbClr val="C00000"/>
              </a:solidFill>
              <a:latin typeface="Times New Roman" pitchFamily="18" charset="0"/>
              <a:cs typeface="Times New Roman" pitchFamily="18" charset="0"/>
            </a:endParaRPr>
          </a:p>
        </p:txBody>
      </p:sp>
      <p:sp>
        <p:nvSpPr>
          <p:cNvPr id="3" name="Прямоугольник 2"/>
          <p:cNvSpPr/>
          <p:nvPr/>
        </p:nvSpPr>
        <p:spPr>
          <a:xfrm>
            <a:off x="755576" y="1166843"/>
            <a:ext cx="7488832" cy="400110"/>
          </a:xfrm>
          <a:prstGeom prst="rect">
            <a:avLst/>
          </a:prstGeom>
        </p:spPr>
        <p:txBody>
          <a:bodyPr wrap="square">
            <a:spAutoFit/>
          </a:bodyPr>
          <a:lstStyle/>
          <a:p>
            <a:pPr algn="just"/>
            <a:endParaRPr lang="ru-RU" sz="2000" dirty="0" smtClean="0">
              <a:latin typeface="Times New Roman" pitchFamily="18" charset="0"/>
              <a:cs typeface="Times New Roman" pitchFamily="18" charset="0"/>
            </a:endParaRPr>
          </a:p>
        </p:txBody>
      </p:sp>
      <p:sp>
        <p:nvSpPr>
          <p:cNvPr id="4" name="Прямоугольник 3"/>
          <p:cNvSpPr/>
          <p:nvPr/>
        </p:nvSpPr>
        <p:spPr>
          <a:xfrm>
            <a:off x="3198867" y="3244334"/>
            <a:ext cx="184731" cy="369332"/>
          </a:xfrm>
          <a:prstGeom prst="rect">
            <a:avLst/>
          </a:prstGeom>
        </p:spPr>
        <p:txBody>
          <a:bodyPr wrap="none">
            <a:spAutoFit/>
          </a:bodyPr>
          <a:lstStyle/>
          <a:p>
            <a:endParaRPr lang="ru-RU" dirty="0"/>
          </a:p>
        </p:txBody>
      </p:sp>
      <p:sp>
        <p:nvSpPr>
          <p:cNvPr id="5" name="Прямоугольник 4"/>
          <p:cNvSpPr/>
          <p:nvPr/>
        </p:nvSpPr>
        <p:spPr>
          <a:xfrm>
            <a:off x="827584" y="1052736"/>
            <a:ext cx="7272808" cy="369332"/>
          </a:xfrm>
          <a:prstGeom prst="rect">
            <a:avLst/>
          </a:prstGeom>
        </p:spPr>
        <p:txBody>
          <a:bodyPr wrap="square">
            <a:spAutoFit/>
          </a:bodyPr>
          <a:lstStyle/>
          <a:p>
            <a:endParaRPr lang="ru-RU"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605" y="550579"/>
            <a:ext cx="3779837" cy="29019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9696" y="3007626"/>
            <a:ext cx="3170237" cy="3187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1726" y="3522770"/>
            <a:ext cx="2878137" cy="215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05747" y="764704"/>
            <a:ext cx="2878137" cy="215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73885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0" y="0"/>
            <a:ext cx="9144000" cy="6861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normAutofit fontScale="90000"/>
          </a:bodyPr>
          <a:lstStyle/>
          <a:p>
            <a:r>
              <a:rPr lang="ru-RU" sz="3200" b="1" dirty="0" smtClean="0">
                <a:solidFill>
                  <a:srgbClr val="C00000"/>
                </a:solidFill>
                <a:latin typeface="Times New Roman" pitchFamily="18" charset="0"/>
                <a:cs typeface="Times New Roman" pitchFamily="18" charset="0"/>
              </a:rPr>
              <a:t/>
            </a:r>
            <a:br>
              <a:rPr lang="ru-RU" sz="3200" b="1" dirty="0" smtClean="0">
                <a:solidFill>
                  <a:srgbClr val="C00000"/>
                </a:solidFill>
                <a:latin typeface="Times New Roman" pitchFamily="18" charset="0"/>
                <a:cs typeface="Times New Roman" pitchFamily="18" charset="0"/>
              </a:rPr>
            </a:br>
            <a:r>
              <a:rPr lang="ru-RU" sz="3200" b="1" dirty="0" smtClean="0">
                <a:solidFill>
                  <a:srgbClr val="C00000"/>
                </a:solidFill>
                <a:latin typeface="Times New Roman" pitchFamily="18" charset="0"/>
                <a:cs typeface="Times New Roman" pitchFamily="18" charset="0"/>
              </a:rPr>
              <a:t/>
            </a:r>
            <a:br>
              <a:rPr lang="ru-RU" sz="3200" b="1" dirty="0" smtClean="0">
                <a:solidFill>
                  <a:srgbClr val="C00000"/>
                </a:solidFill>
                <a:latin typeface="Times New Roman" pitchFamily="18" charset="0"/>
                <a:cs typeface="Times New Roman" pitchFamily="18" charset="0"/>
              </a:rPr>
            </a:br>
            <a:r>
              <a:rPr lang="ru-RU" sz="3200" b="1" dirty="0">
                <a:solidFill>
                  <a:srgbClr val="C00000"/>
                </a:solidFill>
                <a:latin typeface="Times New Roman" pitchFamily="18" charset="0"/>
                <a:cs typeface="Times New Roman" pitchFamily="18" charset="0"/>
              </a:rPr>
              <a:t/>
            </a:r>
            <a:br>
              <a:rPr lang="ru-RU" sz="3200" b="1" dirty="0">
                <a:solidFill>
                  <a:srgbClr val="C00000"/>
                </a:solidFill>
                <a:latin typeface="Times New Roman" pitchFamily="18" charset="0"/>
                <a:cs typeface="Times New Roman" pitchFamily="18" charset="0"/>
              </a:rPr>
            </a:br>
            <a:r>
              <a:rPr lang="ru-RU" sz="3200" b="1" dirty="0" smtClean="0">
                <a:solidFill>
                  <a:srgbClr val="C00000"/>
                </a:solidFill>
                <a:latin typeface="Times New Roman" pitchFamily="18" charset="0"/>
                <a:cs typeface="Times New Roman" pitchFamily="18" charset="0"/>
              </a:rPr>
              <a:t/>
            </a:r>
            <a:br>
              <a:rPr lang="ru-RU" sz="3200" b="1" dirty="0" smtClean="0">
                <a:solidFill>
                  <a:srgbClr val="C00000"/>
                </a:solidFill>
                <a:latin typeface="Times New Roman" pitchFamily="18" charset="0"/>
                <a:cs typeface="Times New Roman" pitchFamily="18" charset="0"/>
              </a:rPr>
            </a:br>
            <a:endParaRPr lang="ru-RU" sz="3200" b="1" dirty="0">
              <a:solidFill>
                <a:srgbClr val="C00000"/>
              </a:solidFill>
              <a:latin typeface="Times New Roman" pitchFamily="18" charset="0"/>
              <a:cs typeface="Times New Roman" pitchFamily="18" charset="0"/>
            </a:endParaRPr>
          </a:p>
        </p:txBody>
      </p:sp>
      <p:sp>
        <p:nvSpPr>
          <p:cNvPr id="3" name="Прямоугольник 2"/>
          <p:cNvSpPr/>
          <p:nvPr/>
        </p:nvSpPr>
        <p:spPr>
          <a:xfrm>
            <a:off x="755576" y="1166843"/>
            <a:ext cx="7488832" cy="400110"/>
          </a:xfrm>
          <a:prstGeom prst="rect">
            <a:avLst/>
          </a:prstGeom>
        </p:spPr>
        <p:txBody>
          <a:bodyPr wrap="square">
            <a:spAutoFit/>
          </a:bodyPr>
          <a:lstStyle/>
          <a:p>
            <a:pPr algn="just"/>
            <a:endParaRPr lang="ru-RU" sz="2000" dirty="0" smtClean="0">
              <a:latin typeface="Times New Roman" pitchFamily="18" charset="0"/>
              <a:cs typeface="Times New Roman" pitchFamily="18" charset="0"/>
            </a:endParaRPr>
          </a:p>
        </p:txBody>
      </p:sp>
      <p:sp>
        <p:nvSpPr>
          <p:cNvPr id="4" name="Прямоугольник 3"/>
          <p:cNvSpPr/>
          <p:nvPr/>
        </p:nvSpPr>
        <p:spPr>
          <a:xfrm>
            <a:off x="3198867" y="3244334"/>
            <a:ext cx="184731" cy="369332"/>
          </a:xfrm>
          <a:prstGeom prst="rect">
            <a:avLst/>
          </a:prstGeom>
        </p:spPr>
        <p:txBody>
          <a:bodyPr wrap="none">
            <a:spAutoFit/>
          </a:bodyPr>
          <a:lstStyle/>
          <a:p>
            <a:endParaRPr lang="ru-RU" dirty="0"/>
          </a:p>
        </p:txBody>
      </p:sp>
      <p:sp>
        <p:nvSpPr>
          <p:cNvPr id="5" name="Прямоугольник 4"/>
          <p:cNvSpPr/>
          <p:nvPr/>
        </p:nvSpPr>
        <p:spPr>
          <a:xfrm>
            <a:off x="755576" y="885881"/>
            <a:ext cx="7272808" cy="369332"/>
          </a:xfrm>
          <a:prstGeom prst="rect">
            <a:avLst/>
          </a:prstGeom>
        </p:spPr>
        <p:txBody>
          <a:bodyPr wrap="square">
            <a:spAutoFit/>
          </a:bodyPr>
          <a:lstStyle/>
          <a:p>
            <a:endParaRPr lang="ru-RU" dirty="0"/>
          </a:p>
        </p:txBody>
      </p:sp>
      <p:sp>
        <p:nvSpPr>
          <p:cNvPr id="6" name="Прямоугольник 5"/>
          <p:cNvSpPr/>
          <p:nvPr/>
        </p:nvSpPr>
        <p:spPr>
          <a:xfrm>
            <a:off x="863588" y="-1107504"/>
            <a:ext cx="7272808" cy="2554545"/>
          </a:xfrm>
          <a:prstGeom prst="rect">
            <a:avLst/>
          </a:prstGeom>
        </p:spPr>
        <p:txBody>
          <a:bodyPr wrap="square">
            <a:spAutoFit/>
          </a:bodyPr>
          <a:lstStyle/>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pPr algn="just"/>
            <a:endParaRPr lang="ru-RU" sz="1600" dirty="0" smtClean="0">
              <a:latin typeface="Times New Roman" pitchFamily="18" charset="0"/>
              <a:cs typeface="Times New Roman" pitchFamily="18" charset="0"/>
            </a:endParaRPr>
          </a:p>
          <a:p>
            <a:endParaRPr lang="ru-RU" dirty="0"/>
          </a:p>
        </p:txBody>
      </p:sp>
      <p:pic>
        <p:nvPicPr>
          <p:cNvPr id="18" name="Picture 14" descr="https://i.gifer.com/XTqN.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622270" y="1166843"/>
            <a:ext cx="3167367" cy="4038739"/>
          </a:xfrm>
          <a:prstGeom prst="rect">
            <a:avLst/>
          </a:prstGeom>
          <a:noFill/>
          <a:extLst>
            <a:ext uri="{909E8E84-426E-40DD-AFC4-6F175D3DCCD1}">
              <a14:hiddenFill xmlns:a14="http://schemas.microsoft.com/office/drawing/2010/main">
                <a:solidFill>
                  <a:srgbClr val="FFFFFF"/>
                </a:solidFill>
              </a14:hiddenFill>
            </a:ext>
          </a:extLst>
        </p:spPr>
      </p:pic>
      <p:pic>
        <p:nvPicPr>
          <p:cNvPr id="15374" name="Picture 14" descr="https://i.gifer.com/XTqN.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296121"/>
            <a:ext cx="3204356" cy="4085903"/>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descr="http://metodisty.ru/user_upload/02_2012/1329975877.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827637" y="2517348"/>
            <a:ext cx="6341349"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481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81"/>
            <a:ext cx="9144000" cy="6861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r>
              <a:rPr lang="ru-RU" b="1" dirty="0" smtClean="0">
                <a:solidFill>
                  <a:srgbClr val="C00000"/>
                </a:solidFill>
                <a:latin typeface="Times New Roman" pitchFamily="18" charset="0"/>
                <a:cs typeface="Times New Roman" pitchFamily="18" charset="0"/>
              </a:rPr>
              <a:t>Цель проекта</a:t>
            </a:r>
            <a:endParaRPr lang="ru-RU" b="1" dirty="0">
              <a:solidFill>
                <a:srgbClr val="C00000"/>
              </a:solidFill>
              <a:latin typeface="Times New Roman" pitchFamily="18" charset="0"/>
              <a:cs typeface="Times New Roman" pitchFamily="18" charset="0"/>
            </a:endParaRPr>
          </a:p>
        </p:txBody>
      </p:sp>
      <p:sp>
        <p:nvSpPr>
          <p:cNvPr id="4" name="Прямоугольник 3"/>
          <p:cNvSpPr/>
          <p:nvPr/>
        </p:nvSpPr>
        <p:spPr>
          <a:xfrm>
            <a:off x="1403648" y="1628801"/>
            <a:ext cx="6624736" cy="830997"/>
          </a:xfrm>
          <a:prstGeom prst="rect">
            <a:avLst/>
          </a:prstGeom>
        </p:spPr>
        <p:txBody>
          <a:bodyPr wrap="square">
            <a:spAutoFit/>
          </a:bodyPr>
          <a:lstStyle/>
          <a:p>
            <a:pPr marL="342900" indent="-342900" algn="just">
              <a:buFont typeface="Wingdings" pitchFamily="2" charset="2"/>
              <a:buChar char="Ø"/>
            </a:pPr>
            <a:r>
              <a:rPr lang="ru-RU" sz="2400" dirty="0">
                <a:solidFill>
                  <a:srgbClr val="C00000"/>
                </a:solidFill>
                <a:latin typeface="Times New Roman" pitchFamily="18" charset="0"/>
                <a:cs typeface="Times New Roman" pitchFamily="18" charset="0"/>
              </a:rPr>
              <a:t>Формирование у старших дошкольников основ финансовой грамотности.</a:t>
            </a:r>
          </a:p>
        </p:txBody>
      </p:sp>
      <p:pic>
        <p:nvPicPr>
          <p:cNvPr id="1031" name="Picture 7" descr="https://3d-galleru.ru/cards/1/31/1cjysknrwxnff674/na-udachu-animaciya-sunduk-s-zolotom.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348880"/>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0670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81"/>
            <a:ext cx="9144000" cy="6861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r>
              <a:rPr lang="ru-RU" b="1" dirty="0" smtClean="0">
                <a:solidFill>
                  <a:srgbClr val="C00000"/>
                </a:solidFill>
                <a:latin typeface="Times New Roman" pitchFamily="18" charset="0"/>
                <a:cs typeface="Times New Roman" pitchFamily="18" charset="0"/>
              </a:rPr>
              <a:t>Задачи</a:t>
            </a:r>
            <a:endParaRPr lang="ru-RU" b="1" dirty="0">
              <a:solidFill>
                <a:srgbClr val="C00000"/>
              </a:solidFill>
              <a:latin typeface="Times New Roman" pitchFamily="18" charset="0"/>
              <a:cs typeface="Times New Roman" pitchFamily="18" charset="0"/>
            </a:endParaRPr>
          </a:p>
        </p:txBody>
      </p:sp>
      <p:sp>
        <p:nvSpPr>
          <p:cNvPr id="4" name="Прямоугольник 3"/>
          <p:cNvSpPr/>
          <p:nvPr/>
        </p:nvSpPr>
        <p:spPr>
          <a:xfrm>
            <a:off x="971600" y="1340768"/>
            <a:ext cx="7344816" cy="1754326"/>
          </a:xfrm>
          <a:prstGeom prst="rect">
            <a:avLst/>
          </a:prstGeom>
        </p:spPr>
        <p:txBody>
          <a:bodyPr wrap="square">
            <a:spAutoFit/>
          </a:bodyPr>
          <a:lstStyle/>
          <a:p>
            <a:pPr marL="285750" lvl="0" indent="-285750" algn="just">
              <a:buFont typeface="Wingdings" pitchFamily="2" charset="2"/>
              <a:buChar char="Ø"/>
            </a:pPr>
            <a:r>
              <a:rPr lang="ru-RU" dirty="0">
                <a:solidFill>
                  <a:srgbClr val="C00000"/>
                </a:solidFill>
                <a:latin typeface="Times New Roman" pitchFamily="18" charset="0"/>
                <a:cs typeface="Times New Roman" pitchFamily="18" charset="0"/>
              </a:rPr>
              <a:t>формирование первичных экономических представлений и </a:t>
            </a:r>
            <a:r>
              <a:rPr lang="ru-RU" dirty="0" smtClean="0">
                <a:solidFill>
                  <a:srgbClr val="C00000"/>
                </a:solidFill>
                <a:latin typeface="Times New Roman" pitchFamily="18" charset="0"/>
                <a:cs typeface="Times New Roman" pitchFamily="18" charset="0"/>
              </a:rPr>
              <a:t>компетенций;</a:t>
            </a:r>
          </a:p>
          <a:p>
            <a:pPr marL="285750" lvl="0" indent="-285750" algn="just">
              <a:buFont typeface="Wingdings" pitchFamily="2" charset="2"/>
              <a:buChar char="Ø"/>
            </a:pPr>
            <a:r>
              <a:rPr lang="ru-RU" dirty="0" smtClean="0">
                <a:solidFill>
                  <a:srgbClr val="C00000"/>
                </a:solidFill>
                <a:latin typeface="Times New Roman" pitchFamily="18" charset="0"/>
                <a:cs typeface="Times New Roman" pitchFamily="18" charset="0"/>
              </a:rPr>
              <a:t>развитие </a:t>
            </a:r>
            <a:r>
              <a:rPr lang="ru-RU" dirty="0">
                <a:solidFill>
                  <a:srgbClr val="C00000"/>
                </a:solidFill>
                <a:latin typeface="Times New Roman" pitchFamily="18" charset="0"/>
                <a:cs typeface="Times New Roman" pitchFamily="18" charset="0"/>
              </a:rPr>
              <a:t>экономического мышления </a:t>
            </a:r>
            <a:r>
              <a:rPr lang="ru-RU" dirty="0" smtClean="0">
                <a:solidFill>
                  <a:srgbClr val="C00000"/>
                </a:solidFill>
                <a:latin typeface="Times New Roman" pitchFamily="18" charset="0"/>
                <a:cs typeface="Times New Roman" pitchFamily="18" charset="0"/>
              </a:rPr>
              <a:t>дошкольников;</a:t>
            </a:r>
          </a:p>
          <a:p>
            <a:pPr marL="285750" lvl="0" indent="-285750" algn="just">
              <a:buFont typeface="Wingdings" pitchFamily="2" charset="2"/>
              <a:buChar char="Ø"/>
            </a:pPr>
            <a:r>
              <a:rPr lang="ru-RU" dirty="0" smtClean="0">
                <a:solidFill>
                  <a:srgbClr val="C00000"/>
                </a:solidFill>
                <a:latin typeface="Times New Roman" pitchFamily="18" charset="0"/>
                <a:cs typeface="Times New Roman" pitchFamily="18" charset="0"/>
              </a:rPr>
              <a:t>воспитание </a:t>
            </a:r>
            <a:r>
              <a:rPr lang="ru-RU" dirty="0">
                <a:solidFill>
                  <a:srgbClr val="C00000"/>
                </a:solidFill>
                <a:latin typeface="Times New Roman" pitchFamily="18" charset="0"/>
                <a:cs typeface="Times New Roman" pitchFamily="18" charset="0"/>
              </a:rPr>
              <a:t>социально-личностных качеств и ценностных ориентиров, необходимых для рационального поведения в сфере экономики.</a:t>
            </a:r>
          </a:p>
        </p:txBody>
      </p:sp>
      <p:pic>
        <p:nvPicPr>
          <p:cNvPr id="4097"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3062953"/>
            <a:ext cx="2448272" cy="3124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76503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81"/>
            <a:ext cx="9144000" cy="6861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57200" y="548680"/>
            <a:ext cx="8003232" cy="868958"/>
          </a:xfrm>
        </p:spPr>
        <p:txBody>
          <a:bodyPr>
            <a:normAutofit/>
          </a:bodyPr>
          <a:lstStyle/>
          <a:p>
            <a:r>
              <a:rPr lang="ru-RU" dirty="0"/>
              <a:t> </a:t>
            </a:r>
            <a:r>
              <a:rPr lang="ru-RU" sz="4000" b="1" dirty="0">
                <a:solidFill>
                  <a:srgbClr val="C00000"/>
                </a:solidFill>
                <a:latin typeface="Times New Roman" pitchFamily="18" charset="0"/>
                <a:cs typeface="Times New Roman" pitchFamily="18" charset="0"/>
              </a:rPr>
              <a:t>Принципы построения проекта</a:t>
            </a:r>
          </a:p>
        </p:txBody>
      </p:sp>
      <p:sp>
        <p:nvSpPr>
          <p:cNvPr id="4" name="Прямоугольник 3"/>
          <p:cNvSpPr/>
          <p:nvPr/>
        </p:nvSpPr>
        <p:spPr>
          <a:xfrm>
            <a:off x="827584" y="1412776"/>
            <a:ext cx="7632847" cy="3693319"/>
          </a:xfrm>
          <a:prstGeom prst="rect">
            <a:avLst/>
          </a:prstGeom>
        </p:spPr>
        <p:txBody>
          <a:bodyPr wrap="square">
            <a:spAutoFit/>
          </a:bodyPr>
          <a:lstStyle/>
          <a:p>
            <a:pPr marL="285750" indent="-285750" algn="just">
              <a:buFont typeface="Wingdings" pitchFamily="2" charset="2"/>
              <a:buChar char="Ø"/>
            </a:pPr>
            <a:r>
              <a:rPr lang="ru-RU" b="1" u="sng" dirty="0" smtClean="0">
                <a:latin typeface="Times New Roman" pitchFamily="18" charset="0"/>
                <a:cs typeface="Times New Roman" pitchFamily="18" charset="0"/>
              </a:rPr>
              <a:t>Дифференциации</a:t>
            </a:r>
            <a:r>
              <a:rPr lang="ru-RU" b="1" u="sng" dirty="0">
                <a:latin typeface="Times New Roman" pitchFamily="18" charset="0"/>
                <a:cs typeface="Times New Roman" pitchFamily="18" charset="0"/>
              </a:rPr>
              <a:t>.</a:t>
            </a:r>
            <a:r>
              <a:rPr lang="ru-RU" dirty="0">
                <a:latin typeface="Times New Roman" pitchFamily="18" charset="0"/>
                <a:cs typeface="Times New Roman" pitchFamily="18" charset="0"/>
              </a:rPr>
              <a:t> Принцип заключается в создании оптимальных условий для самореализации каждого ребенка в процессе освоения знаний финансовой грамотности с учетом возраста детей, накопленного им опыта,  особенностей эмоциональной и познавательной </a:t>
            </a:r>
            <a:r>
              <a:rPr lang="ru-RU" dirty="0" smtClean="0">
                <a:latin typeface="Times New Roman" pitchFamily="18" charset="0"/>
                <a:cs typeface="Times New Roman" pitchFamily="18" charset="0"/>
              </a:rPr>
              <a:t>сферы.</a:t>
            </a:r>
          </a:p>
          <a:p>
            <a:pPr marL="285750" indent="-285750" algn="just">
              <a:buFont typeface="Wingdings" pitchFamily="2" charset="2"/>
              <a:buChar char="Ø"/>
            </a:pPr>
            <a:r>
              <a:rPr lang="ru-RU" b="1" u="sng" dirty="0" smtClean="0">
                <a:latin typeface="Times New Roman" pitchFamily="18" charset="0"/>
                <a:cs typeface="Times New Roman" pitchFamily="18" charset="0"/>
              </a:rPr>
              <a:t>Наглядности</a:t>
            </a:r>
            <a:r>
              <a:rPr lang="ru-RU" b="1" u="sng" dirty="0">
                <a:latin typeface="Times New Roman" pitchFamily="18" charset="0"/>
                <a:cs typeface="Times New Roman" pitchFamily="18" charset="0"/>
              </a:rPr>
              <a:t>.</a:t>
            </a:r>
            <a:r>
              <a:rPr lang="ru-RU" dirty="0">
                <a:latin typeface="Times New Roman" pitchFamily="18" charset="0"/>
                <a:cs typeface="Times New Roman" pitchFamily="18" charset="0"/>
              </a:rPr>
              <a:t> Используются наглядные средства (пособия, иллюстрации, технические средства), которые создают развернутую картину действий и </a:t>
            </a:r>
            <a:r>
              <a:rPr lang="ru-RU" dirty="0" smtClean="0">
                <a:latin typeface="Times New Roman" pitchFamily="18" charset="0"/>
                <a:cs typeface="Times New Roman" pitchFamily="18" charset="0"/>
              </a:rPr>
              <a:t>результатов.</a:t>
            </a:r>
          </a:p>
          <a:p>
            <a:pPr marL="285750" indent="-285750" algn="just">
              <a:buFont typeface="Wingdings" pitchFamily="2" charset="2"/>
              <a:buChar char="Ø"/>
            </a:pPr>
            <a:r>
              <a:rPr lang="ru-RU" b="1" u="sng" dirty="0" smtClean="0">
                <a:latin typeface="Times New Roman" pitchFamily="18" charset="0"/>
                <a:cs typeface="Times New Roman" pitchFamily="18" charset="0"/>
              </a:rPr>
              <a:t>Доступности</a:t>
            </a:r>
            <a:r>
              <a:rPr lang="ru-RU" b="1" u="sng" dirty="0">
                <a:latin typeface="Times New Roman" pitchFamily="18" charset="0"/>
                <a:cs typeface="Times New Roman" pitchFamily="18" charset="0"/>
              </a:rPr>
              <a:t>.</a:t>
            </a:r>
            <a:r>
              <a:rPr lang="ru-RU" dirty="0">
                <a:latin typeface="Times New Roman" pitchFamily="18" charset="0"/>
                <a:cs typeface="Times New Roman" pitchFamily="18" charset="0"/>
              </a:rPr>
              <a:t> Предполагает соотнесение содержания, характера и объема учебного материала с уровнем развития, подготовленности </a:t>
            </a:r>
            <a:r>
              <a:rPr lang="ru-RU" dirty="0" smtClean="0">
                <a:latin typeface="Times New Roman" pitchFamily="18" charset="0"/>
                <a:cs typeface="Times New Roman" pitchFamily="18" charset="0"/>
              </a:rPr>
              <a:t>дошкольников.</a:t>
            </a:r>
          </a:p>
          <a:p>
            <a:pPr marL="285750" indent="-285750" algn="just">
              <a:buFont typeface="Wingdings" pitchFamily="2" charset="2"/>
              <a:buChar char="Ø"/>
            </a:pPr>
            <a:r>
              <a:rPr lang="ru-RU" b="1" u="sng" dirty="0" smtClean="0">
                <a:latin typeface="Times New Roman" pitchFamily="18" charset="0"/>
                <a:cs typeface="Times New Roman" pitchFamily="18" charset="0"/>
              </a:rPr>
              <a:t>Целостности</a:t>
            </a:r>
            <a:r>
              <a:rPr lang="ru-RU" b="1" u="sng" dirty="0">
                <a:latin typeface="Times New Roman" pitchFamily="18" charset="0"/>
                <a:cs typeface="Times New Roman" pitchFamily="18" charset="0"/>
              </a:rPr>
              <a:t>.</a:t>
            </a:r>
            <a:r>
              <a:rPr lang="ru-RU" dirty="0">
                <a:latin typeface="Times New Roman" pitchFamily="18" charset="0"/>
                <a:cs typeface="Times New Roman" pitchFamily="18" charset="0"/>
              </a:rPr>
              <a:t> Принцип позволяет формировать у детей дошкольного возраста целостное понимание современной проблемы формирования основ финансовой грамотности.</a:t>
            </a:r>
          </a:p>
        </p:txBody>
      </p:sp>
    </p:spTree>
    <p:extLst>
      <p:ext uri="{BB962C8B-B14F-4D97-AF65-F5344CB8AC3E}">
        <p14:creationId xmlns:p14="http://schemas.microsoft.com/office/powerpoint/2010/main" val="2665786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81"/>
            <a:ext cx="9144000" cy="6861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normAutofit/>
          </a:bodyPr>
          <a:lstStyle/>
          <a:p>
            <a:r>
              <a:rPr lang="ru-RU" sz="3600" b="1" dirty="0">
                <a:solidFill>
                  <a:srgbClr val="C00000"/>
                </a:solidFill>
                <a:latin typeface="Times New Roman" pitchFamily="18" charset="0"/>
                <a:cs typeface="Times New Roman" pitchFamily="18" charset="0"/>
              </a:rPr>
              <a:t>Формы и методы работы</a:t>
            </a:r>
          </a:p>
        </p:txBody>
      </p:sp>
      <p:sp>
        <p:nvSpPr>
          <p:cNvPr id="4" name="Прямоугольник 3"/>
          <p:cNvSpPr/>
          <p:nvPr/>
        </p:nvSpPr>
        <p:spPr>
          <a:xfrm>
            <a:off x="683568" y="751344"/>
            <a:ext cx="7560840" cy="5632311"/>
          </a:xfrm>
          <a:prstGeom prst="rect">
            <a:avLst/>
          </a:prstGeom>
        </p:spPr>
        <p:txBody>
          <a:bodyPr wrap="square">
            <a:spAutoFit/>
          </a:bodyPr>
          <a:lstStyle/>
          <a:p>
            <a:endParaRPr lang="ru-RU" dirty="0"/>
          </a:p>
          <a:p>
            <a:pPr algn="just"/>
            <a:r>
              <a:rPr lang="ru-RU" b="1" dirty="0" smtClean="0">
                <a:latin typeface="Times New Roman" pitchFamily="18" charset="0"/>
                <a:cs typeface="Times New Roman" pitchFamily="18" charset="0"/>
              </a:rPr>
              <a:t>Формы </a:t>
            </a:r>
            <a:r>
              <a:rPr lang="ru-RU" b="1" dirty="0">
                <a:latin typeface="Times New Roman" pitchFamily="18" charset="0"/>
                <a:cs typeface="Times New Roman" pitchFamily="18" charset="0"/>
              </a:rPr>
              <a:t>работы:</a:t>
            </a:r>
          </a:p>
          <a:p>
            <a:pPr marL="285750" indent="-285750" algn="just">
              <a:buFont typeface="Wingdings" pitchFamily="2" charset="2"/>
              <a:buChar char="Ø"/>
            </a:pPr>
            <a:r>
              <a:rPr lang="ru-RU" dirty="0" smtClean="0">
                <a:latin typeface="Times New Roman" pitchFamily="18" charset="0"/>
                <a:cs typeface="Times New Roman" pitchFamily="18" charset="0"/>
              </a:rPr>
              <a:t>совместная </a:t>
            </a:r>
            <a:r>
              <a:rPr lang="ru-RU" dirty="0">
                <a:latin typeface="Times New Roman" pitchFamily="18" charset="0"/>
                <a:cs typeface="Times New Roman" pitchFamily="18" charset="0"/>
              </a:rPr>
              <a:t>деятельность педагога с </a:t>
            </a:r>
            <a:r>
              <a:rPr lang="ru-RU" dirty="0" smtClean="0">
                <a:latin typeface="Times New Roman" pitchFamily="18" charset="0"/>
                <a:cs typeface="Times New Roman" pitchFamily="18" charset="0"/>
              </a:rPr>
              <a:t>детьми;</a:t>
            </a:r>
          </a:p>
          <a:p>
            <a:pPr marL="285750" indent="-285750" algn="just">
              <a:buFont typeface="Wingdings" pitchFamily="2" charset="2"/>
              <a:buChar char="Ø"/>
            </a:pPr>
            <a:r>
              <a:rPr lang="ru-RU" dirty="0" smtClean="0">
                <a:latin typeface="Times New Roman" pitchFamily="18" charset="0"/>
                <a:cs typeface="Times New Roman" pitchFamily="18" charset="0"/>
              </a:rPr>
              <a:t>непрерывная </a:t>
            </a:r>
            <a:r>
              <a:rPr lang="ru-RU" dirty="0">
                <a:latin typeface="Times New Roman" pitchFamily="18" charset="0"/>
                <a:cs typeface="Times New Roman" pitchFamily="18" charset="0"/>
              </a:rPr>
              <a:t>образовательная </a:t>
            </a:r>
            <a:r>
              <a:rPr lang="ru-RU" dirty="0" smtClean="0">
                <a:latin typeface="Times New Roman" pitchFamily="18" charset="0"/>
                <a:cs typeface="Times New Roman" pitchFamily="18" charset="0"/>
              </a:rPr>
              <a:t>деятельность;</a:t>
            </a:r>
          </a:p>
          <a:p>
            <a:pPr marL="285750" indent="-285750" algn="just">
              <a:buFont typeface="Wingdings" pitchFamily="2" charset="2"/>
              <a:buChar char="Ø"/>
            </a:pPr>
            <a:r>
              <a:rPr lang="ru-RU" dirty="0" smtClean="0">
                <a:latin typeface="Times New Roman" pitchFamily="18" charset="0"/>
                <a:cs typeface="Times New Roman" pitchFamily="18" charset="0"/>
              </a:rPr>
              <a:t>самостоятельная </a:t>
            </a:r>
            <a:r>
              <a:rPr lang="ru-RU" dirty="0">
                <a:latin typeface="Times New Roman" pitchFamily="18" charset="0"/>
                <a:cs typeface="Times New Roman" pitchFamily="18" charset="0"/>
              </a:rPr>
              <a:t>деятельность детей.</a:t>
            </a:r>
          </a:p>
          <a:p>
            <a:pPr algn="just"/>
            <a:endParaRPr lang="ru-RU" b="1" dirty="0" smtClean="0">
              <a:latin typeface="Times New Roman" pitchFamily="18" charset="0"/>
              <a:cs typeface="Times New Roman" pitchFamily="18" charset="0"/>
            </a:endParaRPr>
          </a:p>
          <a:p>
            <a:pPr algn="just"/>
            <a:r>
              <a:rPr lang="ru-RU" b="1" dirty="0" smtClean="0">
                <a:latin typeface="Times New Roman" pitchFamily="18" charset="0"/>
                <a:cs typeface="Times New Roman" pitchFamily="18" charset="0"/>
              </a:rPr>
              <a:t>Методы </a:t>
            </a:r>
            <a:r>
              <a:rPr lang="ru-RU" b="1" dirty="0">
                <a:latin typeface="Times New Roman" pitchFamily="18" charset="0"/>
                <a:cs typeface="Times New Roman" pitchFamily="18" charset="0"/>
              </a:rPr>
              <a:t>работы:</a:t>
            </a:r>
          </a:p>
          <a:p>
            <a:pPr algn="just"/>
            <a:r>
              <a:rPr lang="ru-RU" u="sng" dirty="0">
                <a:latin typeface="Times New Roman" pitchFamily="18" charset="0"/>
                <a:cs typeface="Times New Roman" pitchFamily="18" charset="0"/>
              </a:rPr>
              <a:t>Наглядные:</a:t>
            </a:r>
          </a:p>
          <a:p>
            <a:pPr marL="285750" indent="-285750" algn="just">
              <a:buFont typeface="Wingdings" pitchFamily="2" charset="2"/>
              <a:buChar char="Ø"/>
            </a:pPr>
            <a:r>
              <a:rPr lang="ru-RU" dirty="0" smtClean="0">
                <a:latin typeface="Times New Roman" pitchFamily="18" charset="0"/>
                <a:cs typeface="Times New Roman" pitchFamily="18" charset="0"/>
              </a:rPr>
              <a:t>наблюдение;</a:t>
            </a:r>
          </a:p>
          <a:p>
            <a:pPr marL="285750" indent="-285750" algn="just">
              <a:buFont typeface="Wingdings" pitchFamily="2" charset="2"/>
              <a:buChar char="Ø"/>
            </a:pPr>
            <a:r>
              <a:rPr lang="ru-RU" dirty="0" smtClean="0">
                <a:latin typeface="Times New Roman" pitchFamily="18" charset="0"/>
                <a:cs typeface="Times New Roman" pitchFamily="18" charset="0"/>
              </a:rPr>
              <a:t>иллюстративно-дидактический </a:t>
            </a:r>
            <a:r>
              <a:rPr lang="ru-RU" dirty="0">
                <a:latin typeface="Times New Roman" pitchFamily="18" charset="0"/>
                <a:cs typeface="Times New Roman" pitchFamily="18" charset="0"/>
              </a:rPr>
              <a:t>материал в качестве демонстрационного материала для проведения образовательной </a:t>
            </a:r>
            <a:r>
              <a:rPr lang="ru-RU" dirty="0" smtClean="0">
                <a:latin typeface="Times New Roman" pitchFamily="18" charset="0"/>
                <a:cs typeface="Times New Roman" pitchFamily="18" charset="0"/>
              </a:rPr>
              <a:t>деятельности;</a:t>
            </a:r>
          </a:p>
          <a:p>
            <a:pPr marL="285750" indent="-285750" algn="just">
              <a:buFont typeface="Wingdings" pitchFamily="2" charset="2"/>
              <a:buChar char="Ø"/>
            </a:pPr>
            <a:r>
              <a:rPr lang="ru-RU" dirty="0" smtClean="0">
                <a:latin typeface="Times New Roman" pitchFamily="18" charset="0"/>
                <a:cs typeface="Times New Roman" pitchFamily="18" charset="0"/>
              </a:rPr>
              <a:t>просмотр </a:t>
            </a:r>
            <a:r>
              <a:rPr lang="ru-RU" dirty="0">
                <a:latin typeface="Times New Roman" pitchFamily="18" charset="0"/>
                <a:cs typeface="Times New Roman" pitchFamily="18" charset="0"/>
              </a:rPr>
              <a:t>презентаций.</a:t>
            </a:r>
          </a:p>
          <a:p>
            <a:pPr algn="just"/>
            <a:r>
              <a:rPr lang="ru-RU" u="sng" dirty="0">
                <a:latin typeface="Times New Roman" pitchFamily="18" charset="0"/>
                <a:cs typeface="Times New Roman" pitchFamily="18" charset="0"/>
              </a:rPr>
              <a:t>Практические:</a:t>
            </a:r>
          </a:p>
          <a:p>
            <a:pPr marL="285750" indent="-285750" algn="just">
              <a:buFont typeface="Wingdings" pitchFamily="2" charset="2"/>
              <a:buChar char="Ø"/>
            </a:pPr>
            <a:r>
              <a:rPr lang="ru-RU" dirty="0" smtClean="0">
                <a:latin typeface="Times New Roman" pitchFamily="18" charset="0"/>
                <a:cs typeface="Times New Roman" pitchFamily="18" charset="0"/>
              </a:rPr>
              <a:t>игровой </a:t>
            </a:r>
            <a:r>
              <a:rPr lang="ru-RU" dirty="0">
                <a:latin typeface="Times New Roman" pitchFamily="18" charset="0"/>
                <a:cs typeface="Times New Roman" pitchFamily="18" charset="0"/>
              </a:rPr>
              <a:t>метод (разнообразные игры, направленные на закрепление основ финансовой грамотности</a:t>
            </a:r>
            <a:r>
              <a:rPr lang="ru-RU" dirty="0" smtClean="0">
                <a:latin typeface="Times New Roman" pitchFamily="18" charset="0"/>
                <a:cs typeface="Times New Roman" pitchFamily="18" charset="0"/>
              </a:rPr>
              <a:t>).</a:t>
            </a:r>
          </a:p>
          <a:p>
            <a:pPr algn="just"/>
            <a:r>
              <a:rPr lang="ru-RU" dirty="0">
                <a:latin typeface="Times New Roman" pitchFamily="18" charset="0"/>
                <a:cs typeface="Times New Roman" pitchFamily="18" charset="0"/>
              </a:rPr>
              <a:t>Словесные:</a:t>
            </a:r>
          </a:p>
          <a:p>
            <a:pPr marL="285750" indent="-285750" algn="just">
              <a:buFont typeface="Wingdings" pitchFamily="2" charset="2"/>
              <a:buChar char="Ø"/>
            </a:pPr>
            <a:r>
              <a:rPr lang="ru-RU" dirty="0" smtClean="0">
                <a:latin typeface="Times New Roman" pitchFamily="18" charset="0"/>
                <a:cs typeface="Times New Roman" pitchFamily="18" charset="0"/>
              </a:rPr>
              <a:t>рассказы воспитателя</a:t>
            </a:r>
            <a:r>
              <a:rPr lang="ru-RU" dirty="0">
                <a:latin typeface="Times New Roman" pitchFamily="18" charset="0"/>
                <a:cs typeface="Times New Roman" pitchFamily="18" charset="0"/>
              </a:rPr>
              <a:t>;</a:t>
            </a:r>
          </a:p>
          <a:p>
            <a:pPr marL="285750" indent="-285750" algn="just">
              <a:buFont typeface="Wingdings" pitchFamily="2" charset="2"/>
              <a:buChar char="Ø"/>
            </a:pPr>
            <a:r>
              <a:rPr lang="ru-RU" dirty="0" smtClean="0">
                <a:latin typeface="Times New Roman" pitchFamily="18" charset="0"/>
                <a:cs typeface="Times New Roman" pitchFamily="18" charset="0"/>
              </a:rPr>
              <a:t>чтение </a:t>
            </a:r>
            <a:r>
              <a:rPr lang="ru-RU" dirty="0">
                <a:latin typeface="Times New Roman" pitchFamily="18" charset="0"/>
                <a:cs typeface="Times New Roman" pitchFamily="18" charset="0"/>
              </a:rPr>
              <a:t>и беседы с детьми по теме проекта.</a:t>
            </a:r>
          </a:p>
          <a:p>
            <a:pPr marL="285750" indent="-285750">
              <a:buFont typeface="Wingdings" pitchFamily="2" charset="2"/>
              <a:buChar char="Ø"/>
            </a:pPr>
            <a:endParaRPr lang="ru-RU" dirty="0" smtClean="0"/>
          </a:p>
          <a:p>
            <a:pPr marL="285750" indent="-285750">
              <a:buFont typeface="Wingdings" pitchFamily="2" charset="2"/>
              <a:buChar char="Ø"/>
            </a:pPr>
            <a:endParaRPr lang="ru-RU" dirty="0"/>
          </a:p>
        </p:txBody>
      </p:sp>
    </p:spTree>
    <p:extLst>
      <p:ext uri="{BB962C8B-B14F-4D97-AF65-F5344CB8AC3E}">
        <p14:creationId xmlns:p14="http://schemas.microsoft.com/office/powerpoint/2010/main" val="12037403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81"/>
            <a:ext cx="9144000" cy="6861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normAutofit/>
          </a:bodyPr>
          <a:lstStyle/>
          <a:p>
            <a:r>
              <a:rPr lang="ru-RU" sz="3600" dirty="0">
                <a:solidFill>
                  <a:srgbClr val="C00000"/>
                </a:solidFill>
                <a:latin typeface="Times New Roman" pitchFamily="18" charset="0"/>
                <a:cs typeface="Times New Roman" pitchFamily="18" charset="0"/>
              </a:rPr>
              <a:t>Предполагаемые результаты</a:t>
            </a:r>
          </a:p>
        </p:txBody>
      </p:sp>
      <p:sp>
        <p:nvSpPr>
          <p:cNvPr id="3" name="Прямоугольник 2"/>
          <p:cNvSpPr/>
          <p:nvPr/>
        </p:nvSpPr>
        <p:spPr>
          <a:xfrm>
            <a:off x="755576" y="751344"/>
            <a:ext cx="8064896" cy="3139321"/>
          </a:xfrm>
          <a:prstGeom prst="rect">
            <a:avLst/>
          </a:prstGeom>
        </p:spPr>
        <p:txBody>
          <a:bodyPr wrap="square">
            <a:spAutoFit/>
          </a:bodyPr>
          <a:lstStyle/>
          <a:p>
            <a:endParaRPr lang="ru-RU" dirty="0" smtClean="0"/>
          </a:p>
          <a:p>
            <a:r>
              <a:rPr lang="ru-RU" b="1" dirty="0" smtClean="0">
                <a:latin typeface="Times New Roman" pitchFamily="18" charset="0"/>
                <a:cs typeface="Times New Roman" pitchFamily="18" charset="0"/>
              </a:rPr>
              <a:t>Воспитанники</a:t>
            </a:r>
            <a:r>
              <a:rPr lang="ru-RU" b="1" dirty="0">
                <a:latin typeface="Times New Roman" pitchFamily="18" charset="0"/>
                <a:cs typeface="Times New Roman" pitchFamily="18" charset="0"/>
              </a:rPr>
              <a:t>:</a:t>
            </a:r>
          </a:p>
          <a:p>
            <a:pPr marL="342900" indent="-342900">
              <a:buFont typeface="Wingdings" pitchFamily="2" charset="2"/>
              <a:buChar char="Ø"/>
            </a:pPr>
            <a:r>
              <a:rPr lang="ru-RU" dirty="0" smtClean="0">
                <a:latin typeface="Times New Roman" pitchFamily="18" charset="0"/>
                <a:cs typeface="Times New Roman" pitchFamily="18" charset="0"/>
              </a:rPr>
              <a:t>сформированы </a:t>
            </a:r>
            <a:r>
              <a:rPr lang="ru-RU" dirty="0">
                <a:latin typeface="Times New Roman" pitchFamily="18" charset="0"/>
                <a:cs typeface="Times New Roman" pitchFamily="18" charset="0"/>
              </a:rPr>
              <a:t>первичный финансовый опыт и умение устанавливать разумные финансовые отношения в различных сферах </a:t>
            </a:r>
            <a:r>
              <a:rPr lang="ru-RU" dirty="0" smtClean="0">
                <a:latin typeface="Times New Roman" pitchFamily="18" charset="0"/>
                <a:cs typeface="Times New Roman" pitchFamily="18" charset="0"/>
              </a:rPr>
              <a:t>жизнедеятельности;</a:t>
            </a:r>
          </a:p>
          <a:p>
            <a:pPr marL="342900" indent="-342900">
              <a:buFont typeface="Wingdings" pitchFamily="2" charset="2"/>
              <a:buChar char="Ø"/>
            </a:pPr>
            <a:r>
              <a:rPr lang="ru-RU" dirty="0" smtClean="0">
                <a:latin typeface="Times New Roman" pitchFamily="18" charset="0"/>
                <a:cs typeface="Times New Roman" pitchFamily="18" charset="0"/>
              </a:rPr>
              <a:t>развито </a:t>
            </a:r>
            <a:r>
              <a:rPr lang="ru-RU" dirty="0">
                <a:latin typeface="Times New Roman" pitchFamily="18" charset="0"/>
                <a:cs typeface="Times New Roman" pitchFamily="18" charset="0"/>
              </a:rPr>
              <a:t>экономическое мышление через знакомство с экономическими понятиями (деньги, товар, заработная плата и т. д</a:t>
            </a:r>
            <a:r>
              <a:rPr lang="ru-RU" dirty="0" smtClean="0">
                <a:latin typeface="Times New Roman" pitchFamily="18" charset="0"/>
                <a:cs typeface="Times New Roman" pitchFamily="18" charset="0"/>
              </a:rPr>
              <a:t>.);</a:t>
            </a:r>
          </a:p>
          <a:p>
            <a:pPr marL="342900" indent="-342900">
              <a:buFont typeface="Wingdings" pitchFamily="2" charset="2"/>
              <a:buChar char="Ø"/>
            </a:pPr>
            <a:r>
              <a:rPr lang="ru-RU" dirty="0" smtClean="0">
                <a:latin typeface="Times New Roman" pitchFamily="18" charset="0"/>
                <a:cs typeface="Times New Roman" pitchFamily="18" charset="0"/>
              </a:rPr>
              <a:t>развиты </a:t>
            </a:r>
            <a:r>
              <a:rPr lang="ru-RU" dirty="0">
                <a:latin typeface="Times New Roman" pitchFamily="18" charset="0"/>
                <a:cs typeface="Times New Roman" pitchFamily="18" charset="0"/>
              </a:rPr>
              <a:t>представления о профессиях, связанных с экономикой; </a:t>
            </a:r>
            <a:endParaRPr lang="ru-RU" dirty="0" smtClean="0">
              <a:latin typeface="Times New Roman" pitchFamily="18" charset="0"/>
              <a:cs typeface="Times New Roman" pitchFamily="18" charset="0"/>
            </a:endParaRPr>
          </a:p>
          <a:p>
            <a:pPr marL="342900" indent="-342900">
              <a:buFont typeface="Wingdings" pitchFamily="2" charset="2"/>
              <a:buChar char="Ø"/>
            </a:pPr>
            <a:r>
              <a:rPr lang="ru-RU" dirty="0" smtClean="0">
                <a:latin typeface="Times New Roman" pitchFamily="18" charset="0"/>
                <a:cs typeface="Times New Roman" pitchFamily="18" charset="0"/>
              </a:rPr>
              <a:t>сформирована </a:t>
            </a:r>
            <a:r>
              <a:rPr lang="ru-RU" dirty="0">
                <a:latin typeface="Times New Roman" pitchFamily="18" charset="0"/>
                <a:cs typeface="Times New Roman" pitchFamily="18" charset="0"/>
              </a:rPr>
              <a:t>на доступном уровне взаимосвязь понятий: труд-продукт-деньги и то, что стоимость продукта зависит от качества</a:t>
            </a:r>
            <a:r>
              <a:rPr lang="ru-RU" dirty="0" smtClean="0">
                <a:latin typeface="Times New Roman" pitchFamily="18" charset="0"/>
                <a:cs typeface="Times New Roman" pitchFamily="18" charset="0"/>
              </a:rPr>
              <a:t>;</a:t>
            </a:r>
          </a:p>
          <a:p>
            <a:pPr marL="342900" indent="-342900">
              <a:buFont typeface="Wingdings" pitchFamily="2" charset="2"/>
              <a:buChar char="Ø"/>
            </a:pP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воспитаны социально-личностные качества и ценностные ориентиры, необходимые для рационального поведения в сфере экономики.</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3740291"/>
            <a:ext cx="2146300" cy="241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descr="https://avatars.mds.yandex.net/get-pdb/1548332/660a1b3e-32d4-4bff-bc8b-3f6f42ae3c7a/orig"/>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0470" y="3946101"/>
            <a:ext cx="2952328" cy="2214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7974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4" y="0"/>
            <a:ext cx="9144000" cy="6861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normAutofit/>
          </a:bodyPr>
          <a:lstStyle/>
          <a:p>
            <a:r>
              <a:rPr lang="ru-RU" sz="3600" dirty="0">
                <a:solidFill>
                  <a:srgbClr val="C00000"/>
                </a:solidFill>
                <a:latin typeface="Times New Roman" pitchFamily="18" charset="0"/>
                <a:cs typeface="Times New Roman" pitchFamily="18" charset="0"/>
              </a:rPr>
              <a:t>Предполагаемые результаты</a:t>
            </a:r>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692" t="11830" r="4018" b="4242"/>
          <a:stretch/>
        </p:blipFill>
        <p:spPr bwMode="auto">
          <a:xfrm>
            <a:off x="1699489" y="3573016"/>
            <a:ext cx="5745022" cy="267012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043608" y="751344"/>
            <a:ext cx="7416824" cy="646331"/>
          </a:xfrm>
          <a:prstGeom prst="rect">
            <a:avLst/>
          </a:prstGeom>
        </p:spPr>
        <p:txBody>
          <a:bodyPr wrap="square">
            <a:spAutoFit/>
          </a:bodyPr>
          <a:lstStyle/>
          <a:p>
            <a:endParaRPr lang="ru-RU" dirty="0" smtClean="0"/>
          </a:p>
          <a:p>
            <a:endParaRPr lang="ru-RU" dirty="0"/>
          </a:p>
        </p:txBody>
      </p:sp>
      <p:sp>
        <p:nvSpPr>
          <p:cNvPr id="4" name="Прямоугольник 3"/>
          <p:cNvSpPr/>
          <p:nvPr/>
        </p:nvSpPr>
        <p:spPr>
          <a:xfrm>
            <a:off x="755576" y="1074509"/>
            <a:ext cx="7704856" cy="2585323"/>
          </a:xfrm>
          <a:prstGeom prst="rect">
            <a:avLst/>
          </a:prstGeom>
        </p:spPr>
        <p:txBody>
          <a:bodyPr wrap="square">
            <a:spAutoFit/>
          </a:bodyPr>
          <a:lstStyle/>
          <a:p>
            <a:pPr algn="just"/>
            <a:r>
              <a:rPr lang="ru-RU" b="1" u="sng" dirty="0">
                <a:latin typeface="Times New Roman" pitchFamily="18" charset="0"/>
                <a:cs typeface="Times New Roman" pitchFamily="18" charset="0"/>
              </a:rPr>
              <a:t>Педагоги:</a:t>
            </a:r>
          </a:p>
          <a:p>
            <a:pPr marL="285750" indent="-285750" algn="just">
              <a:buFont typeface="Wingdings" pitchFamily="2" charset="2"/>
              <a:buChar char="Ø"/>
            </a:pPr>
            <a:r>
              <a:rPr lang="ru-RU" dirty="0" smtClean="0">
                <a:latin typeface="Times New Roman" pitchFamily="18" charset="0"/>
                <a:cs typeface="Times New Roman" pitchFamily="18" charset="0"/>
              </a:rPr>
              <a:t>Высокий  </a:t>
            </a:r>
            <a:r>
              <a:rPr lang="ru-RU" dirty="0">
                <a:latin typeface="Times New Roman" pitchFamily="18" charset="0"/>
                <a:cs typeface="Times New Roman" pitchFamily="18" charset="0"/>
              </a:rPr>
              <a:t>уровень  овладения   теоретическими, методическими, технологическими знаниями педагогами по формированию экономических знаний у детей дошкольного возраста.</a:t>
            </a:r>
          </a:p>
          <a:p>
            <a:pPr algn="just"/>
            <a:r>
              <a:rPr lang="ru-RU" b="1" u="sng" dirty="0">
                <a:latin typeface="Times New Roman" pitchFamily="18" charset="0"/>
                <a:cs typeface="Times New Roman" pitchFamily="18" charset="0"/>
              </a:rPr>
              <a:t>Родители (законные представители):</a:t>
            </a:r>
          </a:p>
          <a:p>
            <a:pPr marL="285750" indent="-285750" algn="just">
              <a:buFont typeface="Wingdings" pitchFamily="2" charset="2"/>
              <a:buChar char="Ø"/>
            </a:pPr>
            <a:r>
              <a:rPr lang="ru-RU" dirty="0" smtClean="0">
                <a:latin typeface="Times New Roman" pitchFamily="18" charset="0"/>
                <a:cs typeface="Times New Roman" pitchFamily="18" charset="0"/>
              </a:rPr>
              <a:t>Овладение </a:t>
            </a:r>
            <a:r>
              <a:rPr lang="ru-RU" dirty="0">
                <a:latin typeface="Times New Roman" pitchFamily="18" charset="0"/>
                <a:cs typeface="Times New Roman" pitchFamily="18" charset="0"/>
              </a:rPr>
              <a:t>родителями экономическими знаниями по ознакомлению детей дошкольного возраста с экономическими </a:t>
            </a:r>
            <a:r>
              <a:rPr lang="ru-RU" dirty="0" smtClean="0">
                <a:latin typeface="Times New Roman" pitchFamily="18" charset="0"/>
                <a:cs typeface="Times New Roman" pitchFamily="18" charset="0"/>
              </a:rPr>
              <a:t>понятиями.</a:t>
            </a:r>
          </a:p>
          <a:p>
            <a:pPr marL="285750" indent="-285750" algn="just">
              <a:buFont typeface="Wingdings" pitchFamily="2" charset="2"/>
              <a:buChar char="Ø"/>
            </a:pPr>
            <a:r>
              <a:rPr lang="ru-RU" dirty="0" smtClean="0">
                <a:latin typeface="Times New Roman" pitchFamily="18" charset="0"/>
                <a:cs typeface="Times New Roman" pitchFamily="18" charset="0"/>
              </a:rPr>
              <a:t>Наличие </a:t>
            </a:r>
            <a:r>
              <a:rPr lang="ru-RU" dirty="0">
                <a:latin typeface="Times New Roman" pitchFamily="18" charset="0"/>
                <a:cs typeface="Times New Roman" pitchFamily="18" charset="0"/>
              </a:rPr>
              <a:t>предметно-развивающей среды в группе по ознакомлению детей с экономическими знаниями.</a:t>
            </a:r>
          </a:p>
        </p:txBody>
      </p:sp>
    </p:spTree>
    <p:extLst>
      <p:ext uri="{BB962C8B-B14F-4D97-AF65-F5344CB8AC3E}">
        <p14:creationId xmlns:p14="http://schemas.microsoft.com/office/powerpoint/2010/main" val="22931915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81"/>
            <a:ext cx="9144000" cy="6861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normAutofit/>
          </a:bodyPr>
          <a:lstStyle/>
          <a:p>
            <a:r>
              <a:rPr lang="ru-RU" sz="3600" dirty="0">
                <a:solidFill>
                  <a:srgbClr val="C00000"/>
                </a:solidFill>
                <a:latin typeface="Times New Roman" pitchFamily="18" charset="0"/>
                <a:cs typeface="Times New Roman" pitchFamily="18" charset="0"/>
              </a:rPr>
              <a:t>Новизна проекта</a:t>
            </a:r>
          </a:p>
        </p:txBody>
      </p:sp>
      <p:sp>
        <p:nvSpPr>
          <p:cNvPr id="3" name="Прямоугольник 2"/>
          <p:cNvSpPr/>
          <p:nvPr/>
        </p:nvSpPr>
        <p:spPr>
          <a:xfrm>
            <a:off x="971600" y="1582341"/>
            <a:ext cx="7272808" cy="2308324"/>
          </a:xfrm>
          <a:prstGeom prst="rect">
            <a:avLst/>
          </a:prstGeom>
        </p:spPr>
        <p:txBody>
          <a:bodyPr wrap="square">
            <a:spAutoFit/>
          </a:bodyPr>
          <a:lstStyle/>
          <a:p>
            <a:pPr algn="just"/>
            <a:r>
              <a:rPr lang="ru-RU" dirty="0">
                <a:latin typeface="Times New Roman" pitchFamily="18" charset="0"/>
                <a:cs typeface="Times New Roman" pitchFamily="18" charset="0"/>
              </a:rPr>
              <a:t>Новизной проекта является личностная включенность воспитателей, детей и родителей. В постановке новизны также, является знакомство детей с элементарными экономическими знаниями, как предметом специального изучения. Решение же этой проблемы видится, прежде всего, в русле совершенствования нравственного воспитания в целом, в знакомстве с нормами морали, раскрывающими, как следует относится к окружающей природе, к миру ценностей, к результату человеческого труда и человеку.</a:t>
            </a:r>
          </a:p>
        </p:txBody>
      </p:sp>
    </p:spTree>
    <p:extLst>
      <p:ext uri="{BB962C8B-B14F-4D97-AF65-F5344CB8AC3E}">
        <p14:creationId xmlns:p14="http://schemas.microsoft.com/office/powerpoint/2010/main" val="42221677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81"/>
            <a:ext cx="9144000" cy="6861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normAutofit/>
          </a:bodyPr>
          <a:lstStyle/>
          <a:p>
            <a:r>
              <a:rPr lang="ru-RU" sz="3600" dirty="0">
                <a:solidFill>
                  <a:srgbClr val="C00000"/>
                </a:solidFill>
                <a:latin typeface="Times New Roman" pitchFamily="18" charset="0"/>
                <a:cs typeface="Times New Roman" pitchFamily="18" charset="0"/>
              </a:rPr>
              <a:t>Практическая </a:t>
            </a:r>
            <a:r>
              <a:rPr lang="ru-RU" sz="3600" dirty="0" smtClean="0">
                <a:solidFill>
                  <a:srgbClr val="C00000"/>
                </a:solidFill>
                <a:latin typeface="Times New Roman" pitchFamily="18" charset="0"/>
                <a:cs typeface="Times New Roman" pitchFamily="18" charset="0"/>
              </a:rPr>
              <a:t>значимость</a:t>
            </a:r>
            <a:endParaRPr lang="ru-RU" sz="3600" dirty="0">
              <a:solidFill>
                <a:srgbClr val="C00000"/>
              </a:solidFill>
              <a:latin typeface="Times New Roman" pitchFamily="18" charset="0"/>
              <a:cs typeface="Times New Roman" pitchFamily="18" charset="0"/>
            </a:endParaRPr>
          </a:p>
        </p:txBody>
      </p:sp>
      <p:sp>
        <p:nvSpPr>
          <p:cNvPr id="3" name="Прямоугольник 2"/>
          <p:cNvSpPr/>
          <p:nvPr/>
        </p:nvSpPr>
        <p:spPr>
          <a:xfrm>
            <a:off x="755576" y="1166843"/>
            <a:ext cx="7488832" cy="3477875"/>
          </a:xfrm>
          <a:prstGeom prst="rect">
            <a:avLst/>
          </a:prstGeom>
        </p:spPr>
        <p:txBody>
          <a:bodyPr wrap="square">
            <a:spAutoFit/>
          </a:bodyPr>
          <a:lstStyle/>
          <a:p>
            <a:pPr algn="just"/>
            <a:r>
              <a:rPr lang="ru-RU" sz="2000" dirty="0" smtClean="0">
                <a:latin typeface="Times New Roman" pitchFamily="18" charset="0"/>
                <a:cs typeface="Times New Roman" pitchFamily="18" charset="0"/>
              </a:rPr>
              <a:t>      </a:t>
            </a:r>
          </a:p>
          <a:p>
            <a:pPr algn="just"/>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     Значимость </a:t>
            </a:r>
            <a:r>
              <a:rPr lang="ru-RU" sz="2000" dirty="0">
                <a:latin typeface="Times New Roman" pitchFamily="18" charset="0"/>
                <a:cs typeface="Times New Roman" pitchFamily="18" charset="0"/>
              </a:rPr>
              <a:t>проекта в том, что он направлен на возможность широкой практики применения полученных детьми знаний. Проект может быть полезен воспитателям дошкольных учреждений и родителям, которые стремятся привлечь детей к развитию реального экономического мышления и интереса к экономическим знаниям.</a:t>
            </a:r>
          </a:p>
          <a:p>
            <a:pPr algn="just"/>
            <a:r>
              <a:rPr lang="ru-RU" sz="2000" dirty="0" smtClean="0">
                <a:latin typeface="Times New Roman" pitchFamily="18" charset="0"/>
                <a:cs typeface="Times New Roman" pitchFamily="18" charset="0"/>
              </a:rPr>
              <a:t>       Реализация </a:t>
            </a:r>
            <a:r>
              <a:rPr lang="ru-RU" sz="2000" dirty="0">
                <a:latin typeface="Times New Roman" pitchFamily="18" charset="0"/>
                <a:cs typeface="Times New Roman" pitchFamily="18" charset="0"/>
              </a:rPr>
              <a:t>проектных мероприятий организуется по интегрированному принципу в форме совместной деятельности воспитателя с детьми. А также создание условий для организации самостоятельной деятельности детей в рамках проекта.</a:t>
            </a:r>
          </a:p>
        </p:txBody>
      </p:sp>
    </p:spTree>
    <p:extLst>
      <p:ext uri="{BB962C8B-B14F-4D97-AF65-F5344CB8AC3E}">
        <p14:creationId xmlns:p14="http://schemas.microsoft.com/office/powerpoint/2010/main" val="134271968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TotalTime>
  <Words>1263</Words>
  <Application>Microsoft Office PowerPoint</Application>
  <PresentationFormat>Экран (4:3)</PresentationFormat>
  <Paragraphs>164</Paragraphs>
  <Slides>18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   Нефтеюганское районное муниципальное  дошкольное образовательное бюджетное учреждение  «Детский сад «Ручеек» </vt:lpstr>
      <vt:lpstr>Цель проекта</vt:lpstr>
      <vt:lpstr>Задачи</vt:lpstr>
      <vt:lpstr> Принципы построения проекта</vt:lpstr>
      <vt:lpstr>Формы и методы работы</vt:lpstr>
      <vt:lpstr>Предполагаемые результаты</vt:lpstr>
      <vt:lpstr>Предполагаемые результаты</vt:lpstr>
      <vt:lpstr>Новизна проекта</vt:lpstr>
      <vt:lpstr>Практическая значимость</vt:lpstr>
      <vt:lpstr> Этапы разработки и реализации проекта</vt:lpstr>
      <vt:lpstr>План реализации проекта</vt:lpstr>
      <vt:lpstr>Презентация PowerPoint</vt:lpstr>
      <vt:lpstr>Работа с родителями</vt:lpstr>
      <vt:lpstr>   </vt:lpstr>
      <vt:lpstr>Ресурсное обеспечение</vt:lpstr>
      <vt:lpstr>    </vt:lpstr>
      <vt:lpstr>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ASUS</dc:creator>
  <cp:lastModifiedBy>ASUS</cp:lastModifiedBy>
  <cp:revision>16</cp:revision>
  <dcterms:created xsi:type="dcterms:W3CDTF">2020-06-11T09:58:06Z</dcterms:created>
  <dcterms:modified xsi:type="dcterms:W3CDTF">2022-04-14T13:10:42Z</dcterms:modified>
</cp:coreProperties>
</file>