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8"/>
  </p:notesMasterIdLst>
  <p:sldIdLst>
    <p:sldId id="308" r:id="rId2"/>
    <p:sldId id="307" r:id="rId3"/>
    <p:sldId id="323" r:id="rId4"/>
    <p:sldId id="312" r:id="rId5"/>
    <p:sldId id="337" r:id="rId6"/>
    <p:sldId id="338" r:id="rId7"/>
    <p:sldId id="339" r:id="rId8"/>
    <p:sldId id="340" r:id="rId9"/>
    <p:sldId id="341" r:id="rId10"/>
    <p:sldId id="343" r:id="rId11"/>
    <p:sldId id="344" r:id="rId12"/>
    <p:sldId id="311" r:id="rId13"/>
    <p:sldId id="345" r:id="rId14"/>
    <p:sldId id="346" r:id="rId15"/>
    <p:sldId id="335" r:id="rId16"/>
    <p:sldId id="31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102" autoAdjust="0"/>
    <p:restoredTop sz="94667" autoAdjust="0"/>
  </p:normalViewPr>
  <p:slideViewPr>
    <p:cSldViewPr>
      <p:cViewPr>
        <p:scale>
          <a:sx n="70" d="100"/>
          <a:sy n="70" d="100"/>
        </p:scale>
        <p:origin x="-3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31999-9B6E-46F9-872C-7C160DD32022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5F055-5F8B-4B1C-8892-56F63DE57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4588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5F055-5F8B-4B1C-8892-56F63DE5761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1274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5F055-5F8B-4B1C-8892-56F63DE5761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1274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5F055-5F8B-4B1C-8892-56F63DE5761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1274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5F055-5F8B-4B1C-8892-56F63DE5761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1274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5F055-5F8B-4B1C-8892-56F63DE5761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36868" name="Номер слайда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7408D3A-28E3-4619-B2DB-3F585D8AF210}" type="slidenum">
              <a:rPr lang="ru-RU" sz="1200"/>
              <a:pPr algn="r"/>
              <a:t>5</a:t>
            </a:fld>
            <a:endParaRPr 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36868" name="Номер слайда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7408D3A-28E3-4619-B2DB-3F585D8AF210}" type="slidenum">
              <a:rPr lang="ru-RU" sz="1200"/>
              <a:pPr algn="r"/>
              <a:t>6</a:t>
            </a:fld>
            <a:endParaRPr 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36868" name="Номер слайда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7408D3A-28E3-4619-B2DB-3F585D8AF210}" type="slidenum">
              <a:rPr lang="ru-RU" sz="1200"/>
              <a:pPr algn="r"/>
              <a:t>7</a:t>
            </a:fld>
            <a:endParaRPr 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36868" name="Номер слайда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7408D3A-28E3-4619-B2DB-3F585D8AF210}" type="slidenum">
              <a:rPr lang="ru-RU" sz="1200"/>
              <a:pPr algn="r"/>
              <a:t>8</a:t>
            </a:fld>
            <a:endParaRPr lang="ru-RU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36868" name="Номер слайда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7408D3A-28E3-4619-B2DB-3F585D8AF210}" type="slidenum">
              <a:rPr lang="ru-RU" sz="1200"/>
              <a:pPr algn="r"/>
              <a:t>9</a:t>
            </a:fld>
            <a:endParaRPr lang="ru-RU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5F055-5F8B-4B1C-8892-56F63DE5761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1274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5F055-5F8B-4B1C-8892-56F63DE5761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1274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5F055-5F8B-4B1C-8892-56F63DE5761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1274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54D3-5939-47E8-960C-BC21B9EF7F61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8192776" y="0"/>
          <a:ext cx="951224" cy="785794"/>
        </p:xfrm>
        <a:graphic>
          <a:graphicData uri="http://schemas.openxmlformats.org/presentationml/2006/ole">
            <p:oleObj spid="_x0000_s79883" r:id="rId3" imgW="1028160" imgH="1188720" progId="">
              <p:embed/>
            </p:oleObj>
          </a:graphicData>
        </a:graphic>
      </p:graphicFrame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251520" y="2245514"/>
            <a:ext cx="86439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реализации ФГОС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дошкольного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 в  Ханты-Мансийском автономном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округе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Югре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auto">
          <a:xfrm>
            <a:off x="3347864" y="5013176"/>
            <a:ext cx="55721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dirty="0" smtClean="0">
              <a:solidFill>
                <a:srgbClr val="184286"/>
              </a:solidFill>
              <a:latin typeface="Bookman Old Style" pitchFamily="18" charset="0"/>
            </a:endParaRPr>
          </a:p>
          <a:p>
            <a:pPr algn="r"/>
            <a:r>
              <a:rPr lang="ru-RU" sz="2000" b="1" i="1" dirty="0" smtClean="0">
                <a:solidFill>
                  <a:srgbClr val="00B050"/>
                </a:solidFill>
                <a:latin typeface="Calibri" pitchFamily="34" charset="0"/>
              </a:rPr>
              <a:t>Начальник Управления государственной политики в сфере общего образования</a:t>
            </a:r>
          </a:p>
          <a:p>
            <a:pPr algn="r"/>
            <a:r>
              <a:rPr lang="ru-RU" sz="2000" b="1" i="1" dirty="0" smtClean="0">
                <a:solidFill>
                  <a:srgbClr val="00B050"/>
                </a:solidFill>
                <a:latin typeface="Calibri" pitchFamily="34" charset="0"/>
              </a:rPr>
              <a:t>А.П. </a:t>
            </a:r>
            <a:r>
              <a:rPr lang="ru-RU" sz="2000" b="1" i="1" dirty="0" err="1" smtClean="0">
                <a:solidFill>
                  <a:srgbClr val="00B050"/>
                </a:solidFill>
                <a:latin typeface="Calibri" pitchFamily="34" charset="0"/>
              </a:rPr>
              <a:t>Урсу</a:t>
            </a:r>
            <a:r>
              <a:rPr lang="ru-RU" sz="2000" b="1" i="1" dirty="0" smtClean="0">
                <a:solidFill>
                  <a:srgbClr val="00B050"/>
                </a:solidFill>
                <a:latin typeface="Calibri" pitchFamily="34" charset="0"/>
              </a:rPr>
              <a:t>-Архипова, </a:t>
            </a:r>
            <a:r>
              <a:rPr lang="ru-RU" sz="2000" b="1" i="1" dirty="0" err="1" smtClean="0">
                <a:solidFill>
                  <a:srgbClr val="00B050"/>
                </a:solidFill>
                <a:latin typeface="Calibri" pitchFamily="34" charset="0"/>
              </a:rPr>
              <a:t>к.филол.н</a:t>
            </a:r>
            <a:r>
              <a:rPr lang="ru-RU" sz="2000" b="1" i="1" dirty="0" smtClean="0">
                <a:solidFill>
                  <a:srgbClr val="00B050"/>
                </a:solidFill>
                <a:latin typeface="Calibri" pitchFamily="34" charset="0"/>
              </a:rPr>
              <a:t>.</a:t>
            </a:r>
            <a:endParaRPr lang="ru-RU" sz="2000" b="1" i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332656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itchFamily="18" charset="0"/>
              </a:rPr>
              <a:t>Департамент образования и молодежной политики</a:t>
            </a:r>
          </a:p>
          <a:p>
            <a:pPr algn="ctr"/>
            <a:r>
              <a:rPr lang="ru-RU" b="1" dirty="0">
                <a:solidFill>
                  <a:srgbClr val="00B050"/>
                </a:solidFill>
                <a:latin typeface="Times New Roman" pitchFamily="18" charset="0"/>
              </a:rPr>
              <a:t>Ханты-Мансийского автономного округа - Югры     </a:t>
            </a:r>
            <a:r>
              <a:rPr lang="ru-RU" b="1" dirty="0">
                <a:solidFill>
                  <a:srgbClr val="51D32D"/>
                </a:solidFill>
                <a:latin typeface="Times New Roman" pitchFamily="18" charset="0"/>
              </a:rPr>
              <a:t>                                                                        </a:t>
            </a:r>
          </a:p>
        </p:txBody>
      </p:sp>
      <p:pic>
        <p:nvPicPr>
          <p:cNvPr id="7" name="Picture 11" descr="гер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374" y="189096"/>
            <a:ext cx="8572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42844" y="428603"/>
            <a:ext cx="88216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 eaLnBrk="0" hangingPunct="0"/>
            <a:endParaRPr lang="ru-RU" sz="1700" b="1" dirty="0" smtClean="0">
              <a:solidFill>
                <a:srgbClr val="184286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/>
            <a:endParaRPr lang="ru-RU" sz="1700" b="1" dirty="0">
              <a:solidFill>
                <a:srgbClr val="184286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/>
            <a:r>
              <a:rPr lang="ru-RU" sz="2000" b="1" dirty="0" smtClean="0">
                <a:solidFill>
                  <a:srgbClr val="1842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18428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580" name="Object 8"/>
          <p:cNvGraphicFramePr>
            <a:graphicFrameLocks noChangeAspect="1"/>
          </p:cNvGraphicFramePr>
          <p:nvPr/>
        </p:nvGraphicFramePr>
        <p:xfrm>
          <a:off x="8266113" y="6107113"/>
          <a:ext cx="877887" cy="723900"/>
        </p:xfrm>
        <a:graphic>
          <a:graphicData uri="http://schemas.openxmlformats.org/presentationml/2006/ole">
            <p:oleObj spid="_x0000_s158722" r:id="rId4" imgW="1028160" imgH="1188720" progId="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357290" y="1142984"/>
            <a:ext cx="750099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Алгоритм введения ФГОС </a:t>
            </a:r>
            <a:r>
              <a:rPr lang="ru-RU" sz="1600" b="1" dirty="0" smtClean="0">
                <a:solidFill>
                  <a:schemeClr val="tx2"/>
                </a:solidFill>
              </a:rPr>
              <a:t> дошкольного  </a:t>
            </a:r>
            <a:r>
              <a:rPr lang="ru-RU" sz="1600" b="1" dirty="0" smtClean="0">
                <a:solidFill>
                  <a:schemeClr val="tx2"/>
                </a:solidFill>
              </a:rPr>
              <a:t>образования в </a:t>
            </a:r>
            <a:r>
              <a:rPr lang="ru-RU" sz="1600" b="1" dirty="0" smtClean="0">
                <a:solidFill>
                  <a:schemeClr val="tx2"/>
                </a:solidFill>
              </a:rPr>
              <a:t> МО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357166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  <a:latin typeface="Calibri" pitchFamily="34" charset="0"/>
              </a:rPr>
              <a:t>Ханты-Мансийский автономный округ – Югра</a:t>
            </a:r>
          </a:p>
          <a:p>
            <a:pPr algn="ctr"/>
            <a:r>
              <a:rPr lang="ru-RU" b="1" dirty="0" smtClean="0">
                <a:solidFill>
                  <a:srgbClr val="008000"/>
                </a:solidFill>
                <a:latin typeface="Calibri" pitchFamily="34" charset="0"/>
              </a:rPr>
              <a:t>Департамент образования и молодежной политики </a:t>
            </a:r>
            <a:endParaRPr lang="ru-RU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11" name="Picture 11" descr="гер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88913"/>
            <a:ext cx="10985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214282" y="1785926"/>
            <a:ext cx="2660681" cy="4429156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Организационное  сопровождение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64" name="AutoShape 16"/>
          <p:cNvSpPr>
            <a:spLocks noChangeArrowheads="1"/>
          </p:cNvSpPr>
          <p:nvPr/>
        </p:nvSpPr>
        <p:spPr bwMode="auto">
          <a:xfrm>
            <a:off x="357158" y="2214554"/>
            <a:ext cx="2357454" cy="92869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" pitchFamily="34" charset="0"/>
              </a:rPr>
              <a:t>Создание и организация деятельности муниципального Совета по введению ФГОС ДО</a:t>
            </a:r>
            <a:endParaRPr lang="ru-RU" sz="1200" dirty="0" smtClean="0">
              <a:latin typeface="Arial" pitchFamily="34" charset="0"/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357158" y="3214686"/>
            <a:ext cx="2357454" cy="92869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</a:rPr>
              <a:t>Постановка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</a:rPr>
              <a:t>задачи перед рабочей группой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</a:rPr>
              <a:t> (Советом) и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</a:rPr>
              <a:t>распределение обязанностей  </a:t>
            </a:r>
            <a:endParaRPr lang="ru-RU" sz="1200" dirty="0" smtClean="0">
              <a:latin typeface="Arial" pitchFamily="34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000760" y="1785926"/>
            <a:ext cx="2660680" cy="464347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Информационное сопровождение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16"/>
          <p:cNvSpPr>
            <a:spLocks noChangeArrowheads="1"/>
          </p:cNvSpPr>
          <p:nvPr/>
        </p:nvSpPr>
        <p:spPr bwMode="auto">
          <a:xfrm>
            <a:off x="6215074" y="3286124"/>
            <a:ext cx="2357454" cy="17859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Использование информационных ресурсов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МО (сайт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Интернет-страничка и т.д.) для обеспечения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постоянного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и устойчивого доступа участников образовательного процесса к информации, связанной с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реализацией ФГОС ДО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357158" y="4286256"/>
            <a:ext cx="2343152" cy="85725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Привлечение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муниципального органа 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государственно-общественного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управления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к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введению  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ФГОС ДО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>
            <a:off x="357158" y="5286388"/>
            <a:ext cx="2414590" cy="857256"/>
          </a:xfrm>
          <a:prstGeom prst="roundRect">
            <a:avLst>
              <a:gd name="adj" fmla="val 6368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Организация методического сопровождения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пилотных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площадок на муниципальном уровне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>
            <a:off x="6215074" y="2285992"/>
            <a:ext cx="2357454" cy="85725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Информирование участников образовательного процесса и общественности по ключевым позициям введения ФГОС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ДО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AutoShape 16"/>
          <p:cNvSpPr>
            <a:spLocks noChangeArrowheads="1"/>
          </p:cNvSpPr>
          <p:nvPr/>
        </p:nvSpPr>
        <p:spPr bwMode="auto">
          <a:xfrm>
            <a:off x="6215074" y="5214950"/>
            <a:ext cx="2357454" cy="100013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Изучение мнения родителей (законных представителей обучающихся) по вопросам введения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ФГОС ДО 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071802" y="1785926"/>
            <a:ext cx="2660680" cy="4429156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нормативное правовое сопровождение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AutoShape 16"/>
          <p:cNvSpPr>
            <a:spLocks noChangeArrowheads="1"/>
          </p:cNvSpPr>
          <p:nvPr/>
        </p:nvSpPr>
        <p:spPr bwMode="auto">
          <a:xfrm>
            <a:off x="3214678" y="2285992"/>
            <a:ext cx="2357454" cy="100013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" pitchFamily="34" charset="0"/>
                <a:ea typeface="Times New Roman" pitchFamily="18" charset="0"/>
              </a:rPr>
              <a:t>Издание приказов: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</a:rPr>
              <a:t>о создании (внесении изменений) Совета по введению ФГОС ДО и рабочей группы </a:t>
            </a:r>
            <a:endParaRPr lang="ru-RU" sz="1200" dirty="0" smtClean="0">
              <a:latin typeface="Arial" pitchFamily="34" charset="0"/>
            </a:endParaRPr>
          </a:p>
        </p:txBody>
      </p:sp>
      <p:sp>
        <p:nvSpPr>
          <p:cNvPr id="33" name="AutoShape 16"/>
          <p:cNvSpPr>
            <a:spLocks noChangeArrowheads="1"/>
          </p:cNvSpPr>
          <p:nvPr/>
        </p:nvSpPr>
        <p:spPr bwMode="auto">
          <a:xfrm>
            <a:off x="3214678" y="3429000"/>
            <a:ext cx="2357454" cy="157163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назначении ответственных лиц из специалистов органов , осуществляющих управление в сфере образования, муниципальных методических служб за введение ФГОС ДО в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пилотном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режиме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AutoShape 16"/>
          <p:cNvSpPr>
            <a:spLocks noChangeArrowheads="1"/>
          </p:cNvSpPr>
          <p:nvPr/>
        </p:nvSpPr>
        <p:spPr bwMode="auto">
          <a:xfrm>
            <a:off x="3214678" y="5143512"/>
            <a:ext cx="2357454" cy="85725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финансовой поддержке руководителей ООДО, осуществляющих подготовку и введение ФГОС ДО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42844" y="428603"/>
            <a:ext cx="88216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 eaLnBrk="0" hangingPunct="0"/>
            <a:endParaRPr lang="ru-RU" sz="1700" b="1" dirty="0" smtClean="0">
              <a:solidFill>
                <a:srgbClr val="184286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/>
            <a:endParaRPr lang="ru-RU" sz="1700" b="1" dirty="0">
              <a:solidFill>
                <a:srgbClr val="184286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/>
            <a:r>
              <a:rPr lang="ru-RU" sz="2000" b="1" dirty="0" smtClean="0">
                <a:solidFill>
                  <a:srgbClr val="1842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18428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580" name="Object 8"/>
          <p:cNvGraphicFramePr>
            <a:graphicFrameLocks noChangeAspect="1"/>
          </p:cNvGraphicFramePr>
          <p:nvPr/>
        </p:nvGraphicFramePr>
        <p:xfrm>
          <a:off x="8266113" y="6107113"/>
          <a:ext cx="877887" cy="723900"/>
        </p:xfrm>
        <a:graphic>
          <a:graphicData uri="http://schemas.openxmlformats.org/presentationml/2006/ole">
            <p:oleObj spid="_x0000_s159746" r:id="rId4" imgW="1028160" imgH="1188720" progId="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357290" y="1142984"/>
            <a:ext cx="750099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Алгоритм введения ФГОС </a:t>
            </a:r>
            <a:r>
              <a:rPr lang="ru-RU" sz="1600" b="1" dirty="0" smtClean="0">
                <a:solidFill>
                  <a:schemeClr val="tx2"/>
                </a:solidFill>
              </a:rPr>
              <a:t> дошкольного  </a:t>
            </a:r>
            <a:r>
              <a:rPr lang="ru-RU" sz="1600" b="1" dirty="0" smtClean="0">
                <a:solidFill>
                  <a:schemeClr val="tx2"/>
                </a:solidFill>
              </a:rPr>
              <a:t>образования в </a:t>
            </a:r>
            <a:r>
              <a:rPr lang="ru-RU" sz="1600" b="1" dirty="0" smtClean="0">
                <a:solidFill>
                  <a:schemeClr val="tx2"/>
                </a:solidFill>
              </a:rPr>
              <a:t> МО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357166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  <a:latin typeface="Calibri" pitchFamily="34" charset="0"/>
              </a:rPr>
              <a:t>Ханты-Мансийский автономный округ – Югра</a:t>
            </a:r>
          </a:p>
          <a:p>
            <a:pPr algn="ctr"/>
            <a:r>
              <a:rPr lang="ru-RU" b="1" dirty="0" smtClean="0">
                <a:solidFill>
                  <a:srgbClr val="008000"/>
                </a:solidFill>
                <a:latin typeface="Calibri" pitchFamily="34" charset="0"/>
              </a:rPr>
              <a:t>Департамент образования и молодежной политики </a:t>
            </a:r>
            <a:endParaRPr lang="ru-RU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11" name="Picture 11" descr="гер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88913"/>
            <a:ext cx="10985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214282" y="1785926"/>
            <a:ext cx="2660681" cy="392909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Укрепление МТБ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64" name="AutoShape 16"/>
          <p:cNvSpPr>
            <a:spLocks noChangeArrowheads="1"/>
          </p:cNvSpPr>
          <p:nvPr/>
        </p:nvSpPr>
        <p:spPr bwMode="auto">
          <a:xfrm>
            <a:off x="357158" y="2214554"/>
            <a:ext cx="2357454" cy="92869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</a:rPr>
              <a:t> Создание  условий для укрепления МТБ ОО ДО, реализующих ФГОС ДО в </a:t>
            </a:r>
            <a:r>
              <a:rPr lang="ru-RU" sz="1200" dirty="0" err="1" smtClean="0">
                <a:latin typeface="Arial" pitchFamily="34" charset="0"/>
                <a:ea typeface="Times New Roman" pitchFamily="18" charset="0"/>
              </a:rPr>
              <a:t>пилотном</a:t>
            </a:r>
            <a:r>
              <a:rPr lang="ru-RU" sz="1200" dirty="0" smtClean="0">
                <a:latin typeface="Arial" pitchFamily="34" charset="0"/>
                <a:ea typeface="Times New Roman" pitchFamily="18" charset="0"/>
              </a:rPr>
              <a:t> режиме</a:t>
            </a:r>
            <a:endParaRPr lang="ru-RU" sz="1200" dirty="0" smtClean="0">
              <a:latin typeface="Arial" pitchFamily="34" charset="0"/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357158" y="3214686"/>
            <a:ext cx="2357454" cy="92869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</a:rPr>
              <a:t> Мониторинг готовности ОО ДО к введению ФГОС ДО в </a:t>
            </a:r>
            <a:r>
              <a:rPr lang="ru-RU" sz="1200" dirty="0" err="1" smtClean="0">
                <a:latin typeface="Arial" pitchFamily="34" charset="0"/>
                <a:ea typeface="Times New Roman" pitchFamily="18" charset="0"/>
              </a:rPr>
              <a:t>пилотном</a:t>
            </a:r>
            <a:r>
              <a:rPr lang="ru-RU" sz="1200" dirty="0" smtClean="0">
                <a:latin typeface="Arial" pitchFamily="34" charset="0"/>
                <a:ea typeface="Times New Roman" pitchFamily="18" charset="0"/>
              </a:rPr>
              <a:t> режиме</a:t>
            </a:r>
            <a:endParaRPr lang="ru-RU" sz="1200" dirty="0" smtClean="0">
              <a:latin typeface="Arial" pitchFamily="34" charset="0"/>
            </a:endParaRP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3428992" y="2214554"/>
            <a:ext cx="2057400" cy="5000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071802" y="1785926"/>
            <a:ext cx="2660680" cy="392909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Соответствие кадрового обеспечения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143636" y="1785926"/>
            <a:ext cx="2660680" cy="385765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Методическое сопровождение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6215074" y="2285992"/>
            <a:ext cx="2500330" cy="100013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Разработка плана (раздела плана) методической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работы  (муниципального методического центра) по  сопровождению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введения ФГОС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ДО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6286512" y="4786322"/>
            <a:ext cx="2428892" cy="7143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Составление плана-графика ПК специалистов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пилотных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площадок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16"/>
          <p:cNvSpPr>
            <a:spLocks noChangeArrowheads="1"/>
          </p:cNvSpPr>
          <p:nvPr/>
        </p:nvSpPr>
        <p:spPr bwMode="auto">
          <a:xfrm>
            <a:off x="3214678" y="3500438"/>
            <a:ext cx="2357454" cy="57150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Подготовка узких специалистов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357158" y="4286256"/>
            <a:ext cx="2343152" cy="107157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Привлечение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муниципального органа 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государственно-общественного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управления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к укреплению МТБ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пилотных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ОО ДО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6215074" y="3643314"/>
            <a:ext cx="2500330" cy="85725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Осуществление 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консультационно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методической поддержки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пилотных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площадок на постоянной основе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>
            <a:off x="3214678" y="2285992"/>
            <a:ext cx="2357454" cy="785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" pitchFamily="34" charset="0"/>
                <a:ea typeface="Times New Roman" pitchFamily="18" charset="0"/>
              </a:rPr>
              <a:t>Создание условий для укомплектованности кадрами ОО ДО</a:t>
            </a:r>
            <a:endParaRPr lang="ru-RU" sz="1200" dirty="0" smtClean="0">
              <a:latin typeface="Arial" pitchFamily="34" charset="0"/>
            </a:endParaRPr>
          </a:p>
        </p:txBody>
      </p:sp>
      <p:sp>
        <p:nvSpPr>
          <p:cNvPr id="30" name="AutoShape 16"/>
          <p:cNvSpPr>
            <a:spLocks noChangeArrowheads="1"/>
          </p:cNvSpPr>
          <p:nvPr/>
        </p:nvSpPr>
        <p:spPr bwMode="auto">
          <a:xfrm>
            <a:off x="3214678" y="4572008"/>
            <a:ext cx="2357454" cy="100013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Создание условий для ПК руководителей, педагогов ОО ДО по вопросам введения ФГОС ДО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214414" y="6286520"/>
            <a:ext cx="6572296" cy="3968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184286"/>
                </a:solidFill>
                <a:latin typeface="Times New Roman" pitchFamily="18" charset="0"/>
                <a:cs typeface="Times New Roman" pitchFamily="18" charset="0"/>
              </a:rPr>
              <a:t>ФГОС ДО</a:t>
            </a:r>
            <a:endParaRPr lang="ru-RU" sz="1400" b="1" dirty="0">
              <a:solidFill>
                <a:srgbClr val="18428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42844" y="428603"/>
            <a:ext cx="88216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 eaLnBrk="0" hangingPunct="0"/>
            <a:endParaRPr lang="ru-RU" sz="1700" b="1" dirty="0" smtClean="0">
              <a:solidFill>
                <a:srgbClr val="184286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/>
            <a:endParaRPr lang="ru-RU" sz="1700" b="1" dirty="0">
              <a:solidFill>
                <a:srgbClr val="184286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/>
            <a:r>
              <a:rPr lang="ru-RU" sz="2000" b="1" dirty="0" smtClean="0">
                <a:solidFill>
                  <a:srgbClr val="1842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18428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214414" y="6286520"/>
            <a:ext cx="6572296" cy="3968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184286"/>
                </a:solidFill>
                <a:latin typeface="Times New Roman" pitchFamily="18" charset="0"/>
                <a:cs typeface="Times New Roman" pitchFamily="18" charset="0"/>
              </a:rPr>
              <a:t>ФГОС ДО</a:t>
            </a:r>
            <a:endParaRPr lang="ru-RU" sz="1400" b="1" dirty="0">
              <a:solidFill>
                <a:srgbClr val="18428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580" name="Object 8"/>
          <p:cNvGraphicFramePr>
            <a:graphicFrameLocks noChangeAspect="1"/>
          </p:cNvGraphicFramePr>
          <p:nvPr/>
        </p:nvGraphicFramePr>
        <p:xfrm>
          <a:off x="8266113" y="6107113"/>
          <a:ext cx="877887" cy="723900"/>
        </p:xfrm>
        <a:graphic>
          <a:graphicData uri="http://schemas.openxmlformats.org/presentationml/2006/ole">
            <p:oleObj spid="_x0000_s104461" r:id="rId4" imgW="1028160" imgH="1188720" progId="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85786" y="1142984"/>
            <a:ext cx="8072494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</a:rPr>
              <a:t>Алгоритм введения ФГОС </a:t>
            </a:r>
            <a:r>
              <a:rPr lang="ru-RU" sz="1600" b="1" dirty="0" smtClean="0">
                <a:solidFill>
                  <a:srgbClr val="00B0F0"/>
                </a:solidFill>
              </a:rPr>
              <a:t> дошкольного  </a:t>
            </a:r>
            <a:r>
              <a:rPr lang="ru-RU" sz="1600" b="1" dirty="0" smtClean="0">
                <a:solidFill>
                  <a:srgbClr val="00B0F0"/>
                </a:solidFill>
              </a:rPr>
              <a:t>образования в </a:t>
            </a:r>
            <a:r>
              <a:rPr lang="ru-RU" sz="1600" b="1" dirty="0" smtClean="0">
                <a:solidFill>
                  <a:srgbClr val="00B0F0"/>
                </a:solidFill>
              </a:rPr>
              <a:t> ООДО</a:t>
            </a: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357166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  <a:latin typeface="Calibri" pitchFamily="34" charset="0"/>
              </a:rPr>
              <a:t>Ханты-Мансийский автономный округ – Югра</a:t>
            </a:r>
          </a:p>
          <a:p>
            <a:pPr algn="ctr"/>
            <a:r>
              <a:rPr lang="ru-RU" b="1" dirty="0" smtClean="0">
                <a:solidFill>
                  <a:srgbClr val="008000"/>
                </a:solidFill>
                <a:latin typeface="Calibri" pitchFamily="34" charset="0"/>
              </a:rPr>
              <a:t>Департамент образования и молодежной политики </a:t>
            </a:r>
            <a:endParaRPr lang="ru-RU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11" name="Picture 11" descr="гер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88913"/>
            <a:ext cx="10985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285720" y="1643050"/>
            <a:ext cx="2660681" cy="457203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Организационные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мероприятия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64" name="AutoShape 16"/>
          <p:cNvSpPr>
            <a:spLocks noChangeArrowheads="1"/>
          </p:cNvSpPr>
          <p:nvPr/>
        </p:nvSpPr>
        <p:spPr bwMode="auto">
          <a:xfrm>
            <a:off x="357158" y="2071678"/>
            <a:ext cx="2428892" cy="785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Создание временного инициативного коллектива (группы) по обеспечению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введения ФГОС ДО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357158" y="2928934"/>
            <a:ext cx="2428892" cy="7143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Создание  Совета  по обеспечению введения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ФГОС ДО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3428992" y="2214554"/>
            <a:ext cx="2057400" cy="5000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143240" y="1643050"/>
            <a:ext cx="2857520" cy="4500594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нормативное правовое сопровождение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143636" y="1643050"/>
            <a:ext cx="2660680" cy="4500594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Методическое сопровождение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3214678" y="2143116"/>
            <a:ext cx="2714644" cy="64294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Разработка и  утверждение плана-графика  мероприятий по обеспечению введения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ФГОС ДО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3214678" y="2857496"/>
            <a:ext cx="2714644" cy="64294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Разработка Положения о Совете по введению новых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ФГОС ДО, других локальных актов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16"/>
          <p:cNvSpPr>
            <a:spLocks noChangeArrowheads="1"/>
          </p:cNvSpPr>
          <p:nvPr/>
        </p:nvSpPr>
        <p:spPr bwMode="auto">
          <a:xfrm>
            <a:off x="3214678" y="3571876"/>
            <a:ext cx="2714644" cy="42862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Внесение изменений и дополнений в Устав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ОО ДО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3214678" y="4071942"/>
            <a:ext cx="2714644" cy="85725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Разработка и утверждение формы договора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с родителями (ЗП) 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предоставлении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дошкольного 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образования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357158" y="4643446"/>
            <a:ext cx="2428892" cy="64294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" pitchFamily="34" charset="0"/>
                <a:ea typeface="Times New Roman" pitchFamily="18" charset="0"/>
              </a:rPr>
              <a:t>Определение необходимых изменений в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</a:rPr>
              <a:t>образовательных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</a:rPr>
              <a:t>целях</a:t>
            </a:r>
            <a:endParaRPr lang="ru-RU" sz="1200" dirty="0" smtClean="0">
              <a:latin typeface="Arial" pitchFamily="34" charset="0"/>
            </a:endParaRPr>
          </a:p>
        </p:txBody>
      </p: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357158" y="3714752"/>
            <a:ext cx="2414590" cy="85725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Привлечение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органа 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государственно-общественного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управления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к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введению  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ФГОС ДО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>
            <a:off x="357158" y="5357826"/>
            <a:ext cx="2428892" cy="64294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Определение необходимых изменений  в технологиях обучения и воспитания</a:t>
            </a:r>
          </a:p>
        </p:txBody>
      </p:sp>
      <p:sp>
        <p:nvSpPr>
          <p:cNvPr id="30" name="AutoShape 16"/>
          <p:cNvSpPr>
            <a:spLocks noChangeArrowheads="1"/>
          </p:cNvSpPr>
          <p:nvPr/>
        </p:nvSpPr>
        <p:spPr bwMode="auto">
          <a:xfrm>
            <a:off x="3214678" y="5000636"/>
            <a:ext cx="2714644" cy="107157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Приведение в соответствие с требованиями ФГОС,   новыми тарифно-квалификационными характеристиками должностные инструкции работников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AutoShape 16"/>
          <p:cNvSpPr>
            <a:spLocks noChangeArrowheads="1"/>
          </p:cNvSpPr>
          <p:nvPr/>
        </p:nvSpPr>
        <p:spPr bwMode="auto">
          <a:xfrm>
            <a:off x="6215074" y="2143116"/>
            <a:ext cx="2500330" cy="64294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Разработка плана работы Методического совета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ООДО с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учетом   введения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ФГОС ДО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AutoShape 16"/>
          <p:cNvSpPr>
            <a:spLocks noChangeArrowheads="1"/>
          </p:cNvSpPr>
          <p:nvPr/>
        </p:nvSpPr>
        <p:spPr bwMode="auto">
          <a:xfrm>
            <a:off x="6215074" y="2928934"/>
            <a:ext cx="2500330" cy="64294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Разработка плана работы методического сообщества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ОО ДО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AutoShape 16"/>
          <p:cNvSpPr>
            <a:spLocks noChangeArrowheads="1"/>
          </p:cNvSpPr>
          <p:nvPr/>
        </p:nvSpPr>
        <p:spPr bwMode="auto">
          <a:xfrm>
            <a:off x="6143636" y="3714752"/>
            <a:ext cx="2500330" cy="100013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Разработка диагностического инструментария для выявления профессиональных затруднений педагогов в период перехода на </a:t>
            </a:r>
            <a:r>
              <a:rPr lang="ru-RU" sz="1200" dirty="0" smtClean="0"/>
              <a:t>ФГОС </a:t>
            </a:r>
            <a:r>
              <a:rPr lang="ru-RU" sz="1200" dirty="0" smtClean="0"/>
              <a:t>ДО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AutoShape 16"/>
          <p:cNvSpPr>
            <a:spLocks noChangeArrowheads="1"/>
          </p:cNvSpPr>
          <p:nvPr/>
        </p:nvSpPr>
        <p:spPr bwMode="auto">
          <a:xfrm>
            <a:off x="6215074" y="4857760"/>
            <a:ext cx="2500330" cy="107157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Обеспечение консультационной методической поддержки учителей-предметников по вопросам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реализации ФГОС ДО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42844" y="428603"/>
            <a:ext cx="88216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 eaLnBrk="0" hangingPunct="0"/>
            <a:endParaRPr lang="ru-RU" sz="1700" b="1" dirty="0" smtClean="0">
              <a:solidFill>
                <a:srgbClr val="184286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/>
            <a:endParaRPr lang="ru-RU" sz="1700" b="1" dirty="0">
              <a:solidFill>
                <a:srgbClr val="184286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/>
            <a:r>
              <a:rPr lang="ru-RU" sz="2000" b="1" dirty="0" smtClean="0">
                <a:solidFill>
                  <a:srgbClr val="1842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18428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580" name="Object 8"/>
          <p:cNvGraphicFramePr>
            <a:graphicFrameLocks noChangeAspect="1"/>
          </p:cNvGraphicFramePr>
          <p:nvPr/>
        </p:nvGraphicFramePr>
        <p:xfrm>
          <a:off x="8266113" y="6107113"/>
          <a:ext cx="877887" cy="723900"/>
        </p:xfrm>
        <a:graphic>
          <a:graphicData uri="http://schemas.openxmlformats.org/presentationml/2006/ole">
            <p:oleObj spid="_x0000_s162818" r:id="rId4" imgW="1028160" imgH="1188720" progId="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357290" y="1142984"/>
            <a:ext cx="750099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Алгоритм введения ФГОС </a:t>
            </a:r>
            <a:r>
              <a:rPr lang="ru-RU" sz="1600" b="1" dirty="0" smtClean="0">
                <a:solidFill>
                  <a:schemeClr val="tx2"/>
                </a:solidFill>
              </a:rPr>
              <a:t> дошкольного  </a:t>
            </a:r>
            <a:r>
              <a:rPr lang="ru-RU" sz="1600" b="1" dirty="0" smtClean="0">
                <a:solidFill>
                  <a:schemeClr val="tx2"/>
                </a:solidFill>
              </a:rPr>
              <a:t>образования в </a:t>
            </a:r>
            <a:r>
              <a:rPr lang="ru-RU" sz="1600" b="1" dirty="0" smtClean="0">
                <a:solidFill>
                  <a:schemeClr val="tx2"/>
                </a:solidFill>
              </a:rPr>
              <a:t> ООДО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357166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  <a:latin typeface="Calibri" pitchFamily="34" charset="0"/>
              </a:rPr>
              <a:t>Ханты-Мансийский автономный округ – Югра</a:t>
            </a:r>
          </a:p>
          <a:p>
            <a:pPr algn="ctr"/>
            <a:r>
              <a:rPr lang="ru-RU" b="1" dirty="0" smtClean="0">
                <a:solidFill>
                  <a:srgbClr val="008000"/>
                </a:solidFill>
                <a:latin typeface="Calibri" pitchFamily="34" charset="0"/>
              </a:rPr>
              <a:t>Департамент образования и молодежной политики </a:t>
            </a:r>
            <a:endParaRPr lang="ru-RU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11" name="Picture 11" descr="гер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88913"/>
            <a:ext cx="10985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214282" y="1785926"/>
            <a:ext cx="2660681" cy="421484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Укрепление МТБ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64" name="AutoShape 16"/>
          <p:cNvSpPr>
            <a:spLocks noChangeArrowheads="1"/>
          </p:cNvSpPr>
          <p:nvPr/>
        </p:nvSpPr>
        <p:spPr bwMode="auto">
          <a:xfrm>
            <a:off x="357158" y="2214554"/>
            <a:ext cx="2357454" cy="100013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</a:rPr>
              <a:t> Мониторинг и укрепление МТБ ОО ДО, в соответствии с ФГОС ДО. Создание универсальной среды для обучения детей с ОВЗ</a:t>
            </a:r>
            <a:endParaRPr lang="ru-RU" sz="1200" dirty="0" smtClean="0">
              <a:latin typeface="Arial" pitchFamily="34" charset="0"/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357158" y="3429000"/>
            <a:ext cx="2357454" cy="107157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Мониторинг готовности ОО ДО.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Обеспеченность информационными, цифровыми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образовательны-ми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ресурсами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1200" dirty="0" smtClean="0">
              <a:latin typeface="Arial" pitchFamily="34" charset="0"/>
            </a:endParaRP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3428992" y="2214554"/>
            <a:ext cx="2057400" cy="5000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071802" y="1785926"/>
            <a:ext cx="2660680" cy="421484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Соответствие кадрового обеспечения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143636" y="1785926"/>
            <a:ext cx="2660680" cy="421484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 финансовое сопровождение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6215074" y="2214554"/>
            <a:ext cx="2500330" cy="157163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Разработка локальных актов, регламентирующих установление заработной платы работников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ООДО,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в том числе стимулирующих надбавок и доплат, порядок и размеры премирования в соответствии с новой системой оплаты труда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6286512" y="4929198"/>
            <a:ext cx="2428892" cy="785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 Внесение дополнений в Положение о стимулирующих надбавках и доплатах с учетом введения ФГОС ДО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16"/>
          <p:cNvSpPr>
            <a:spLocks noChangeArrowheads="1"/>
          </p:cNvSpPr>
          <p:nvPr/>
        </p:nvSpPr>
        <p:spPr bwMode="auto">
          <a:xfrm>
            <a:off x="3214678" y="3286124"/>
            <a:ext cx="2357454" cy="100013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Подготовка узких специалистов.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Применение педагогами современных образовательных технологий, в том числе ИКТ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357158" y="4786322"/>
            <a:ext cx="2343152" cy="85725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Привлечение   органа  государственно-общественного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управления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к укреплению МТБ  ОО ДО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6215074" y="3929066"/>
            <a:ext cx="2500330" cy="85725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Заключение дополнительных соглашений к трудовому договору с педагогическими работниками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>
            <a:off x="3214678" y="2285992"/>
            <a:ext cx="2357454" cy="64294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" pitchFamily="34" charset="0"/>
                <a:ea typeface="Times New Roman" pitchFamily="18" charset="0"/>
              </a:rPr>
              <a:t>Создание условий для  укомплектованности кадрами ОО ДО</a:t>
            </a:r>
            <a:endParaRPr lang="ru-RU" sz="1200" dirty="0" smtClean="0">
              <a:latin typeface="Arial" pitchFamily="34" charset="0"/>
            </a:endParaRPr>
          </a:p>
        </p:txBody>
      </p:sp>
      <p:sp>
        <p:nvSpPr>
          <p:cNvPr id="30" name="AutoShape 16"/>
          <p:cNvSpPr>
            <a:spLocks noChangeArrowheads="1"/>
          </p:cNvSpPr>
          <p:nvPr/>
        </p:nvSpPr>
        <p:spPr bwMode="auto">
          <a:xfrm>
            <a:off x="3214678" y="4572008"/>
            <a:ext cx="2357454" cy="100013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Укомплектованность ОУ медицинскими работниками (наличие договора с медучреждением об оказании медицинских услуг)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214414" y="6286520"/>
            <a:ext cx="6572296" cy="3968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184286"/>
                </a:solidFill>
                <a:latin typeface="Times New Roman" pitchFamily="18" charset="0"/>
                <a:cs typeface="Times New Roman" pitchFamily="18" charset="0"/>
              </a:rPr>
              <a:t>ФГОС ДО</a:t>
            </a:r>
            <a:endParaRPr lang="ru-RU" sz="1400" b="1" dirty="0">
              <a:solidFill>
                <a:srgbClr val="18428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42844" y="428603"/>
            <a:ext cx="88216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 eaLnBrk="0" hangingPunct="0"/>
            <a:endParaRPr lang="ru-RU" sz="1700" b="1" dirty="0" smtClean="0">
              <a:solidFill>
                <a:srgbClr val="184286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/>
            <a:endParaRPr lang="ru-RU" sz="1700" b="1" dirty="0">
              <a:solidFill>
                <a:srgbClr val="184286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/>
            <a:r>
              <a:rPr lang="ru-RU" sz="2000" b="1" dirty="0" smtClean="0">
                <a:solidFill>
                  <a:srgbClr val="1842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18428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580" name="Object 8"/>
          <p:cNvGraphicFramePr>
            <a:graphicFrameLocks noChangeAspect="1"/>
          </p:cNvGraphicFramePr>
          <p:nvPr/>
        </p:nvGraphicFramePr>
        <p:xfrm>
          <a:off x="8266113" y="6107113"/>
          <a:ext cx="877887" cy="723900"/>
        </p:xfrm>
        <a:graphic>
          <a:graphicData uri="http://schemas.openxmlformats.org/presentationml/2006/ole">
            <p:oleObj spid="_x0000_s163842" r:id="rId4" imgW="1028160" imgH="1188720" progId="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357290" y="1142984"/>
            <a:ext cx="750099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Алгоритм введения ФГОС </a:t>
            </a:r>
            <a:r>
              <a:rPr lang="ru-RU" sz="1600" b="1" dirty="0" smtClean="0">
                <a:solidFill>
                  <a:schemeClr val="tx2"/>
                </a:solidFill>
              </a:rPr>
              <a:t> дошкольного  </a:t>
            </a:r>
            <a:r>
              <a:rPr lang="ru-RU" sz="1600" b="1" dirty="0" smtClean="0">
                <a:solidFill>
                  <a:schemeClr val="tx2"/>
                </a:solidFill>
              </a:rPr>
              <a:t>образования в </a:t>
            </a:r>
            <a:r>
              <a:rPr lang="ru-RU" sz="1600" b="1" dirty="0" smtClean="0">
                <a:solidFill>
                  <a:schemeClr val="tx2"/>
                </a:solidFill>
              </a:rPr>
              <a:t> ООДО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357166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  <a:latin typeface="Calibri" pitchFamily="34" charset="0"/>
              </a:rPr>
              <a:t>Ханты-Мансийский автономный округ – Югра</a:t>
            </a:r>
          </a:p>
          <a:p>
            <a:pPr algn="ctr"/>
            <a:r>
              <a:rPr lang="ru-RU" b="1" dirty="0" smtClean="0">
                <a:solidFill>
                  <a:srgbClr val="008000"/>
                </a:solidFill>
                <a:latin typeface="Calibri" pitchFamily="34" charset="0"/>
              </a:rPr>
              <a:t>Департамент образования и молодежной политики </a:t>
            </a:r>
            <a:endParaRPr lang="ru-RU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11" name="Picture 11" descr="гер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88913"/>
            <a:ext cx="10985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214282" y="1785926"/>
            <a:ext cx="2660681" cy="421484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Соответствие содержания образования требованиям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ФГОС ДО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64" name="AutoShape 16"/>
          <p:cNvSpPr>
            <a:spLocks noChangeArrowheads="1"/>
          </p:cNvSpPr>
          <p:nvPr/>
        </p:nvSpPr>
        <p:spPr bwMode="auto">
          <a:xfrm>
            <a:off x="357158" y="2428868"/>
            <a:ext cx="2428892" cy="100013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Разработка 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Основной образовательной программы (ООП)  образовательной организации</a:t>
            </a:r>
            <a:endParaRPr lang="ru-RU" sz="12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357158" y="3571876"/>
            <a:ext cx="2357454" cy="7143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Согласование ООП с органом государственно-общественного  управления</a:t>
            </a:r>
            <a:endParaRPr lang="ru-RU" sz="12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071802" y="2500306"/>
            <a:ext cx="2660680" cy="100013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???????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143636" y="1785926"/>
            <a:ext cx="2660680" cy="421484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Информационное сопровождение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6215074" y="2214554"/>
            <a:ext cx="2500330" cy="785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Информирование участников образовательного процесса и общественности по ключевым позициям введения ФГОС ДО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6286512" y="5214950"/>
            <a:ext cx="2428892" cy="64294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Изучение мнения родителей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по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вопросам введения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ФГОС ДО  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357158" y="4500570"/>
            <a:ext cx="2343152" cy="135732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Утверждение основной образовательной программы основного общего образования общеобразовательного учреждения на заседании педагогического совета</a:t>
            </a:r>
            <a:endParaRPr lang="ru-RU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6215074" y="3143248"/>
            <a:ext cx="2500330" cy="192882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Использование информационных ресурсов 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ОО ДО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(сайт, Интернет-страничка и т.д.)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по реализации  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ФГОС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ДО.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Наличие в Публичном докладе общеобразовательного учреждения раздела, содержащего информацию о ходе введения ФГОС ООО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214414" y="6286520"/>
            <a:ext cx="6572296" cy="3968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184286"/>
                </a:solidFill>
                <a:latin typeface="Times New Roman" pitchFamily="18" charset="0"/>
                <a:cs typeface="Times New Roman" pitchFamily="18" charset="0"/>
              </a:rPr>
              <a:t>ФГОС ДО</a:t>
            </a:r>
            <a:endParaRPr lang="ru-RU" sz="1400" b="1" dirty="0">
              <a:solidFill>
                <a:srgbClr val="18428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4282" y="285728"/>
            <a:ext cx="86439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 eaLnBrk="0" hangingPunct="0"/>
            <a:r>
              <a:rPr lang="ru-RU" sz="2000" b="1" dirty="0" smtClean="0">
                <a:solidFill>
                  <a:srgbClr val="184286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в </a:t>
            </a:r>
            <a:r>
              <a:rPr lang="ru-RU" sz="2000" b="1" dirty="0" smtClean="0">
                <a:solidFill>
                  <a:srgbClr val="184286"/>
                </a:solidFill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2000" b="1" dirty="0" smtClean="0">
                <a:solidFill>
                  <a:srgbClr val="184286"/>
                </a:solidFill>
                <a:latin typeface="Times New Roman" pitchFamily="18" charset="0"/>
                <a:cs typeface="Times New Roman" pitchFamily="18" charset="0"/>
              </a:rPr>
              <a:t>учебном году</a:t>
            </a:r>
            <a:endParaRPr lang="ru-RU" sz="2000" b="1" dirty="0">
              <a:solidFill>
                <a:srgbClr val="18428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214414" y="6286520"/>
            <a:ext cx="6572296" cy="3968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184286"/>
                </a:solidFill>
                <a:latin typeface="Times New Roman" pitchFamily="18" charset="0"/>
                <a:cs typeface="Times New Roman" pitchFamily="18" charset="0"/>
              </a:rPr>
              <a:t>ФГОС ДО</a:t>
            </a:r>
            <a:endParaRPr lang="ru-RU" sz="1400" b="1" dirty="0">
              <a:solidFill>
                <a:srgbClr val="18428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580" name="Object 8"/>
          <p:cNvGraphicFramePr>
            <a:graphicFrameLocks noChangeAspect="1"/>
          </p:cNvGraphicFramePr>
          <p:nvPr/>
        </p:nvGraphicFramePr>
        <p:xfrm>
          <a:off x="8266113" y="6107113"/>
          <a:ext cx="877887" cy="723900"/>
        </p:xfrm>
        <a:graphic>
          <a:graphicData uri="http://schemas.openxmlformats.org/presentationml/2006/ole">
            <p:oleObj spid="_x0000_s134150" r:id="rId4" imgW="1028160" imgH="1188720" progId="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83568" y="1214422"/>
            <a:ext cx="8174647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реализации ФГОС дошкольного образования;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повышение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квалификации педагогических работников и управленческих кадров в соответствии с разработанным региональным планом перехода на федеральные государственные образовательные стандарты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дошкольного общего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мониторинга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готовности   образовательных организаций, реализующих программы  дошкольного образования;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системы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социально-психолого-педагогического сопровождения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воспитанников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условиях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введения ФГОС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мониторинговых процедур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результатов введения ФГОС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т.ч. деятельность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муниципальных методических служб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направлению «Введение федерального государственного стандарта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дошкольного образования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предъявление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экспертиза опыта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стажировочных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площадок  в рамках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апробационных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1" descr="гер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88913"/>
            <a:ext cx="963588" cy="102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354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228599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eaLnBrk="0" hangingPunct="0">
              <a:tabLst>
                <a:tab pos="531813" algn="l"/>
              </a:tabLst>
            </a:pPr>
            <a:r>
              <a:rPr lang="ru-RU" sz="4800" b="1" dirty="0" smtClean="0">
                <a:solidFill>
                  <a:srgbClr val="184286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4800" i="1" dirty="0" smtClean="0">
              <a:solidFill>
                <a:srgbClr val="18428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7347" name="Object 8"/>
          <p:cNvGraphicFramePr>
            <a:graphicFrameLocks noChangeAspect="1"/>
          </p:cNvGraphicFramePr>
          <p:nvPr/>
        </p:nvGraphicFramePr>
        <p:xfrm>
          <a:off x="8100392" y="260648"/>
          <a:ext cx="877887" cy="723900"/>
        </p:xfrm>
        <a:graphic>
          <a:graphicData uri="http://schemas.openxmlformats.org/presentationml/2006/ole">
            <p:oleObj spid="_x0000_s110603" r:id="rId4" imgW="1028160" imgH="11887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8001024" y="5929330"/>
          <a:ext cx="876300" cy="723900"/>
        </p:xfrm>
        <a:graphic>
          <a:graphicData uri="http://schemas.openxmlformats.org/presentationml/2006/ole">
            <p:oleObj spid="_x0000_s77836" r:id="rId3" imgW="1028160" imgH="1188720" progId="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7158" y="3143248"/>
            <a:ext cx="2428892" cy="34624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ru-RU" sz="1600" dirty="0" smtClean="0"/>
              <a:t>«</a:t>
            </a:r>
            <a:r>
              <a:rPr lang="ru-RU" sz="1600" dirty="0" smtClean="0"/>
              <a:t>Дорожная карта» </a:t>
            </a:r>
            <a:r>
              <a:rPr lang="ru-RU" sz="1600" dirty="0" smtClean="0"/>
              <a:t>по обеспечению введения </a:t>
            </a:r>
            <a:r>
              <a:rPr lang="ru-RU" sz="1600" b="1" dirty="0" smtClean="0"/>
              <a:t>федерального </a:t>
            </a:r>
            <a:r>
              <a:rPr lang="ru-RU" sz="1600" dirty="0" smtClean="0"/>
              <a:t>государственного образовательного стандарта дошкольного образования в дошкольных образовательных организациях Ханты-Мансийского автономного округа –</a:t>
            </a:r>
            <a:r>
              <a:rPr lang="ru-RU" sz="1600" dirty="0" err="1" smtClean="0"/>
              <a:t>Югры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pPr marL="171450" indent="-171450" algn="just">
              <a:buFont typeface="Arial" pitchFamily="34" charset="0"/>
              <a:buChar char="•"/>
            </a:pPr>
            <a:endParaRPr lang="ru-RU" sz="1100" b="1" dirty="0" smtClean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8992" y="2795349"/>
            <a:ext cx="2536049" cy="36317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План-график  (сетевой график) мероприятий по обеспечению введения ФГОС ДО в дошкольных образовательных организациях  Ханты-Мансийского автономного округа – </a:t>
            </a:r>
            <a:r>
              <a:rPr lang="ru-RU" dirty="0" err="1" smtClean="0"/>
              <a:t>Югры</a:t>
            </a:r>
            <a:r>
              <a:rPr lang="ru-RU" dirty="0" smtClean="0"/>
              <a:t>  в 2014-2015 </a:t>
            </a:r>
            <a:r>
              <a:rPr lang="ru-RU" dirty="0" smtClean="0"/>
              <a:t>гг.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400" b="1" dirty="0" smtClean="0">
              <a:solidFill>
                <a:srgbClr val="00B05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071538" y="2428868"/>
            <a:ext cx="42862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500562" y="2000240"/>
            <a:ext cx="42862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500034" y="714357"/>
            <a:ext cx="835824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введении в действие федерального государственного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образовательного стандарта дошкольного  образования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 дошкольных образовательных организациях  Ханты-Мансийского автономного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округа –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Югры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7500958" y="1785926"/>
            <a:ext cx="42862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357950" y="2428868"/>
            <a:ext cx="2428892" cy="37087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600" dirty="0" smtClean="0"/>
              <a:t>Положение о </a:t>
            </a:r>
            <a:r>
              <a:rPr lang="ru-RU" sz="1600" dirty="0" err="1" smtClean="0"/>
              <a:t>пилотной</a:t>
            </a:r>
            <a:r>
              <a:rPr lang="ru-RU" sz="1600" dirty="0" smtClean="0"/>
              <a:t> площадке по введению федерального государственного образовательного стандарта дошкольного образования в дошкольных образовательных организациях  Ханты-Мансийского автономного округа – </a:t>
            </a:r>
            <a:r>
              <a:rPr lang="ru-RU" sz="1600" dirty="0" err="1" smtClean="0"/>
              <a:t>Югры</a:t>
            </a:r>
            <a:r>
              <a:rPr lang="ru-RU" sz="1600" dirty="0" smtClean="0"/>
              <a:t>  в 2014-2015 гг.</a:t>
            </a:r>
            <a:endParaRPr lang="ru-RU" sz="1600" dirty="0" smtClean="0"/>
          </a:p>
          <a:p>
            <a:pPr marL="171450" indent="-171450" algn="just">
              <a:buFont typeface="Arial" pitchFamily="34" charset="0"/>
              <a:buChar char="•"/>
            </a:pPr>
            <a:endParaRPr lang="ru-RU" sz="1100" b="1" dirty="0" smtClean="0">
              <a:solidFill>
                <a:srgbClr val="00B050"/>
              </a:solidFill>
            </a:endParaRPr>
          </a:p>
        </p:txBody>
      </p:sp>
      <p:pic>
        <p:nvPicPr>
          <p:cNvPr id="12" name="Picture 11" descr="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10985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4282" y="285728"/>
            <a:ext cx="86439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 eaLnBrk="0" hangingPunct="0"/>
            <a:r>
              <a:rPr lang="ru-RU" sz="2000" b="1" dirty="0" smtClean="0">
                <a:solidFill>
                  <a:srgbClr val="184286"/>
                </a:solidFill>
                <a:latin typeface="Times New Roman" pitchFamily="18" charset="0"/>
                <a:cs typeface="Times New Roman" pitchFamily="18" charset="0"/>
              </a:rPr>
              <a:t>Нормативное обеспечение введения ФГОС </a:t>
            </a:r>
            <a:r>
              <a:rPr lang="ru-RU" sz="2000" b="1" dirty="0" smtClean="0">
                <a:solidFill>
                  <a:srgbClr val="184286"/>
                </a:solidFill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sz="2000" b="1" dirty="0" smtClean="0">
                <a:solidFill>
                  <a:srgbClr val="184286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2000" b="1" dirty="0">
              <a:solidFill>
                <a:srgbClr val="18428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285852" y="6215082"/>
            <a:ext cx="6572296" cy="3968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184286"/>
                </a:solidFill>
                <a:latin typeface="Times New Roman" pitchFamily="18" charset="0"/>
                <a:cs typeface="Times New Roman" pitchFamily="18" charset="0"/>
              </a:rPr>
              <a:t>ФГОС ДО</a:t>
            </a:r>
            <a:endParaRPr lang="ru-RU" sz="1400" b="1" dirty="0">
              <a:solidFill>
                <a:srgbClr val="18428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580" name="Object 8"/>
          <p:cNvGraphicFramePr>
            <a:graphicFrameLocks noChangeAspect="1"/>
          </p:cNvGraphicFramePr>
          <p:nvPr/>
        </p:nvGraphicFramePr>
        <p:xfrm>
          <a:off x="8266113" y="6107113"/>
          <a:ext cx="877887" cy="723900"/>
        </p:xfrm>
        <a:graphic>
          <a:graphicData uri="http://schemas.openxmlformats.org/presentationml/2006/ole">
            <p:oleObj spid="_x0000_s119820" r:id="rId4" imgW="1028160" imgH="1188720" progId="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71472" y="1357297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ПРИКАЗ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Департамента образования и молодежной политики Ханты-Мансийского автономного округа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22.01.2014 №35 «О внесении изменений в приказ Департамента  образования и молодежной политики     Ханты-Мансийского автономного округа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от   11.09.2011 № 972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Проект приказа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Департамента образования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молодежной политики Ханты-Мансийского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автономного округа 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введении в действие федерального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государственного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образовательного стандарта дошкольного  образования в  дошкольных образовательных организациях  Ханты-Мансийского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автономного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округа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Проект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приказа Департамента образования и молодежной политики Ханты-Мансийского автономного округа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присвоении статуса  пилотных площадок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введению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федерального государственного образовательного стандарта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дошкольного образования  образовательным организациям, реализующим образовательные программы дошкольного образования, расположенным на территории Ханты-Мансийского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автономного округа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в 2014– 2015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годах»; 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Проект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приказа Департамента образования и молодежной политики Ханты-Мансийского автономного округа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«О присвоении статуса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пилотных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площадок по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апробации образовательной программы «Югорский трамплин» образовательным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организациям, реализующим образовательные программы дошкольного образования, расположенным на территории Ханты-Мансийского автономного округа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»;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 приказа Департамента образования и молодежной политики Ханты-Мансийского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автономного округа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«О присвоении статуса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пилотных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площадок по апробации образовательной программы «Югорский трамплин» образовательным организациям, реализующим образовательные программы дошкольного образования, расположенным на территории Ханты-Мансийского автономного округа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1" descr="гер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88913"/>
            <a:ext cx="10985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4073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Apps1\buffer\Аубакиров Т.Е\карт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928670"/>
            <a:ext cx="8697913" cy="497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948264" y="3551296"/>
            <a:ext cx="2088232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Сургутский район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96136" y="4143380"/>
            <a:ext cx="1656184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Нижневартовск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57620" y="5214950"/>
            <a:ext cx="1642448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Нефтеюганский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35936" y="4379936"/>
            <a:ext cx="1224136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Нефтеюганск</a:t>
            </a:r>
            <a:endParaRPr lang="ru-RU" sz="1200" dirty="0">
              <a:solidFill>
                <a:srgbClr val="00B0F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24648" y="3804460"/>
            <a:ext cx="792088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Мегион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14048" y="3343844"/>
            <a:ext cx="720080" cy="3192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Н</a:t>
            </a:r>
            <a:r>
              <a:rPr lang="ru-RU" sz="1200" dirty="0" smtClean="0"/>
              <a:t>ягань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83768" y="3789040"/>
            <a:ext cx="2232248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Ханты-Мансийск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14048" y="2954092"/>
            <a:ext cx="1277832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Октябрьский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район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16016" y="3558438"/>
            <a:ext cx="836624" cy="4177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Сургут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857356" y="5000636"/>
            <a:ext cx="1378412" cy="3703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Кондинский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  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29058" y="4786322"/>
            <a:ext cx="1357322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Пыть-Ях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357290" y="3500438"/>
            <a:ext cx="864096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Югорск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16368" y="3341540"/>
            <a:ext cx="771456" cy="3192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ягань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5474" name="Object 2"/>
          <p:cNvGraphicFramePr>
            <a:graphicFrameLocks noChangeAspect="1"/>
          </p:cNvGraphicFramePr>
          <p:nvPr/>
        </p:nvGraphicFramePr>
        <p:xfrm>
          <a:off x="8001024" y="5929330"/>
          <a:ext cx="876300" cy="723900"/>
        </p:xfrm>
        <a:graphic>
          <a:graphicData uri="http://schemas.openxmlformats.org/presentationml/2006/ole">
            <p:oleObj spid="_x0000_s105484" r:id="rId4" imgW="1028160" imgH="1188720" progId="">
              <p:embed/>
            </p:oleObj>
          </a:graphicData>
        </a:graphic>
      </p:graphicFrame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1357290" y="6286520"/>
            <a:ext cx="6572296" cy="3968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184286"/>
                </a:solidFill>
                <a:latin typeface="Times New Roman" pitchFamily="18" charset="0"/>
                <a:cs typeface="Times New Roman" pitchFamily="18" charset="0"/>
              </a:rPr>
              <a:t>ФГОС ДОО</a:t>
            </a:r>
            <a:endParaRPr lang="ru-RU" sz="1400" b="1" dirty="0">
              <a:solidFill>
                <a:srgbClr val="18428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57290" y="285728"/>
            <a:ext cx="700092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Реализация ФГОС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ДО 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опережающем режиме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28860" y="2143116"/>
            <a:ext cx="1571636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Белоярский район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868416" y="3000372"/>
            <a:ext cx="1346658" cy="3571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Когалым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429388" y="2928934"/>
            <a:ext cx="1357322" cy="3571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643570" y="3429000"/>
            <a:ext cx="1214446" cy="3571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Лангепас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643042" y="4429132"/>
            <a:ext cx="2303686" cy="3571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Ханты-Мансийский район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572132" y="4643446"/>
            <a:ext cx="1656184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Нижневартовский район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11" descr="гер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88913"/>
            <a:ext cx="10985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34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8929599-97B1-4E69-82B2-2266B997CC79}" type="slidenum">
              <a:rPr lang="ru-RU"/>
              <a:pPr algn="r"/>
              <a:t>5</a:t>
            </a:fld>
            <a:endParaRPr lang="ru-RU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714500" y="142875"/>
            <a:ext cx="7202488" cy="7016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8000"/>
                </a:solidFill>
                <a:latin typeface="Calibri" pitchFamily="34" charset="0"/>
              </a:rPr>
              <a:t>Ханты-Мансийский автономный округ – Югра</a:t>
            </a:r>
          </a:p>
          <a:p>
            <a:pPr algn="ctr"/>
            <a:r>
              <a:rPr lang="ru-RU" sz="2000" b="1" dirty="0">
                <a:solidFill>
                  <a:srgbClr val="008000"/>
                </a:solidFill>
                <a:latin typeface="Calibri" pitchFamily="34" charset="0"/>
              </a:rPr>
              <a:t>Департамент образования и молодежной политики </a:t>
            </a:r>
            <a:endParaRPr lang="ru-RU" sz="2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7174" name="Rectangle 2"/>
          <p:cNvSpPr txBox="1">
            <a:spLocks noChangeArrowheads="1"/>
          </p:cNvSpPr>
          <p:nvPr/>
        </p:nvSpPr>
        <p:spPr bwMode="auto">
          <a:xfrm>
            <a:off x="1187450" y="1484313"/>
            <a:ext cx="69119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800">
              <a:latin typeface="Times New Roman" pitchFamily="18" charset="0"/>
            </a:endParaRPr>
          </a:p>
        </p:txBody>
      </p:sp>
      <p:pic>
        <p:nvPicPr>
          <p:cNvPr id="7175" name="Picture 11" descr="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10985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5949950"/>
            <a:ext cx="8943975" cy="719138"/>
            <a:chOff x="0" y="3748"/>
            <a:chExt cx="5634" cy="453"/>
          </a:xfrm>
        </p:grpSpPr>
        <p:graphicFrame>
          <p:nvGraphicFramePr>
            <p:cNvPr id="7170" name="Object 10"/>
            <p:cNvGraphicFramePr>
              <a:graphicFrameLocks noChangeAspect="1"/>
            </p:cNvGraphicFramePr>
            <p:nvPr/>
          </p:nvGraphicFramePr>
          <p:xfrm>
            <a:off x="0" y="3838"/>
            <a:ext cx="5284" cy="363"/>
          </p:xfrm>
          <a:graphic>
            <a:graphicData uri="http://schemas.openxmlformats.org/presentationml/2006/ole">
              <p:oleObj spid="_x0000_s146434" r:id="rId5" imgW="634680" imgH="634680" progId="CorelDRAW.Graphic.13">
                <p:embed/>
              </p:oleObj>
            </a:graphicData>
          </a:graphic>
        </p:graphicFrame>
        <p:graphicFrame>
          <p:nvGraphicFramePr>
            <p:cNvPr id="7171" name="Object 11"/>
            <p:cNvGraphicFramePr>
              <a:graphicFrameLocks noChangeAspect="1"/>
            </p:cNvGraphicFramePr>
            <p:nvPr/>
          </p:nvGraphicFramePr>
          <p:xfrm>
            <a:off x="5245" y="3748"/>
            <a:ext cx="389" cy="449"/>
          </p:xfrm>
          <a:graphic>
            <a:graphicData uri="http://schemas.openxmlformats.org/presentationml/2006/ole">
              <p:oleObj spid="_x0000_s146435" r:id="rId6" imgW="1028160" imgH="1188720" progId="CorelDRAW.Graphic.13">
                <p:embed/>
              </p:oleObj>
            </a:graphicData>
          </a:graphic>
        </p:graphicFrame>
      </p:grp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1331913" y="857250"/>
            <a:ext cx="75612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 smtClean="0">
                <a:solidFill>
                  <a:schemeClr val="accent2"/>
                </a:solidFill>
              </a:rPr>
              <a:t> </a:t>
            </a:r>
            <a:endParaRPr lang="ru-RU" sz="2200" b="1" dirty="0">
              <a:solidFill>
                <a:schemeClr val="accent2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63" y="1428750"/>
          <a:ext cx="8114342" cy="4453891"/>
        </p:xfrm>
        <a:graphic>
          <a:graphicData uri="http://schemas.openxmlformats.org/drawingml/2006/table">
            <a:tbl>
              <a:tblPr/>
              <a:tblGrid>
                <a:gridCol w="512942"/>
                <a:gridCol w="2127064"/>
                <a:gridCol w="931865"/>
                <a:gridCol w="1613542"/>
                <a:gridCol w="1428760"/>
                <a:gridCol w="1500169"/>
              </a:tblGrid>
              <a:tr h="871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Направления мероприятий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Сроки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Региональный уровень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учредителя образовательной организации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Институциональный уровень (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образовательной организации)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Нормативно-правовое, методическое и аналитическое обеспечение реализации ФГОС ДО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нормативно-правовых актов, обеспечивающих введение ФГОС ДО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Январь-май 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и утверждение нормативных правовых актов  автономного округа, обеспечивающих введение ФГОС ДО, включая плана –графика (сетевого графика) введения ФГОС ДО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и утверждение нормативных правовых актов, обеспечивающих введение ФГОС ДО, включая плана –графика (сетевого графика) введения ФГОС ДО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и утверждение плана –графика введения ФГОС ДО образовательной организации. Приведение локальных актов образовательной организации в соответствие с ФГОС ДО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Определение «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Пилотных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площадок» для введения ФГОС дошкольного образования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Январь 2014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Перечень муниципалитетов, инициативно участвующих в пилотировании введения ФГОС ДО.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Перечень ДОО, инициативно вошедших  в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пилотный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проект по введению ФГОС ДО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Создание системы методической работы, обеспечивающей сопровождение  введения ФГОС ДО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8929599-97B1-4E69-82B2-2266B997CC79}" type="slidenum">
              <a:rPr lang="ru-RU"/>
              <a:pPr algn="r"/>
              <a:t>6</a:t>
            </a:fld>
            <a:endParaRPr lang="ru-RU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714500" y="142875"/>
            <a:ext cx="7202488" cy="7016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8000"/>
                </a:solidFill>
                <a:latin typeface="Calibri" pitchFamily="34" charset="0"/>
              </a:rPr>
              <a:t>Ханты-Мансийский автономный округ – Югра</a:t>
            </a:r>
          </a:p>
          <a:p>
            <a:pPr algn="ctr"/>
            <a:r>
              <a:rPr lang="ru-RU" sz="2000" b="1" dirty="0">
                <a:solidFill>
                  <a:srgbClr val="008000"/>
                </a:solidFill>
                <a:latin typeface="Calibri" pitchFamily="34" charset="0"/>
              </a:rPr>
              <a:t>Департамент образования и молодежной политики </a:t>
            </a:r>
            <a:endParaRPr lang="ru-RU" sz="2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7174" name="Rectangle 2"/>
          <p:cNvSpPr txBox="1">
            <a:spLocks noChangeArrowheads="1"/>
          </p:cNvSpPr>
          <p:nvPr/>
        </p:nvSpPr>
        <p:spPr bwMode="auto">
          <a:xfrm>
            <a:off x="1187450" y="1484313"/>
            <a:ext cx="69119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800">
              <a:latin typeface="Times New Roman" pitchFamily="18" charset="0"/>
            </a:endParaRPr>
          </a:p>
        </p:txBody>
      </p:sp>
      <p:pic>
        <p:nvPicPr>
          <p:cNvPr id="7175" name="Picture 11" descr="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10985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5949950"/>
            <a:ext cx="8943975" cy="719138"/>
            <a:chOff x="0" y="3748"/>
            <a:chExt cx="5634" cy="453"/>
          </a:xfrm>
        </p:grpSpPr>
        <p:graphicFrame>
          <p:nvGraphicFramePr>
            <p:cNvPr id="7170" name="Object 10"/>
            <p:cNvGraphicFramePr>
              <a:graphicFrameLocks noChangeAspect="1"/>
            </p:cNvGraphicFramePr>
            <p:nvPr/>
          </p:nvGraphicFramePr>
          <p:xfrm>
            <a:off x="0" y="3838"/>
            <a:ext cx="5284" cy="363"/>
          </p:xfrm>
          <a:graphic>
            <a:graphicData uri="http://schemas.openxmlformats.org/presentationml/2006/ole">
              <p:oleObj spid="_x0000_s147458" r:id="rId5" imgW="634680" imgH="634680" progId="CorelDRAW.Graphic.13">
                <p:embed/>
              </p:oleObj>
            </a:graphicData>
          </a:graphic>
        </p:graphicFrame>
        <p:graphicFrame>
          <p:nvGraphicFramePr>
            <p:cNvPr id="7171" name="Object 11"/>
            <p:cNvGraphicFramePr>
              <a:graphicFrameLocks noChangeAspect="1"/>
            </p:cNvGraphicFramePr>
            <p:nvPr/>
          </p:nvGraphicFramePr>
          <p:xfrm>
            <a:off x="5245" y="3748"/>
            <a:ext cx="389" cy="449"/>
          </p:xfrm>
          <a:graphic>
            <a:graphicData uri="http://schemas.openxmlformats.org/presentationml/2006/ole">
              <p:oleObj spid="_x0000_s147459" r:id="rId6" imgW="1028160" imgH="1188720" progId="CorelDRAW.Graphic.13">
                <p:embed/>
              </p:oleObj>
            </a:graphicData>
          </a:graphic>
        </p:graphicFrame>
      </p:grp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1331913" y="857250"/>
            <a:ext cx="75612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 smtClean="0">
                <a:solidFill>
                  <a:schemeClr val="accent2"/>
                </a:solidFill>
              </a:rPr>
              <a:t> </a:t>
            </a:r>
            <a:endParaRPr lang="ru-RU" sz="2200" b="1" dirty="0">
              <a:solidFill>
                <a:schemeClr val="accent2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63" y="1428750"/>
          <a:ext cx="8114342" cy="3905251"/>
        </p:xfrm>
        <a:graphic>
          <a:graphicData uri="http://schemas.openxmlformats.org/drawingml/2006/table">
            <a:tbl>
              <a:tblPr/>
              <a:tblGrid>
                <a:gridCol w="512942"/>
                <a:gridCol w="2127064"/>
                <a:gridCol w="931865"/>
                <a:gridCol w="1613542"/>
                <a:gridCol w="1428760"/>
                <a:gridCol w="1500169"/>
              </a:tblGrid>
              <a:tr h="871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Направления мероприятий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Сроки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Региональный уровень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учредителя образовательной организации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Институциональный уровень (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образовательной организации)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Организационное обеспечение реализации ФГОС ДО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5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2.2.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Сопровождение деятельности «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пилотных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площадок» по введению ФГОС ДО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Январь 2014-декабрь 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Определение перечня «пилотных площадок» в регионе. Координация и организационное сопровождение деятельности «пилотных площадок» по введению ФГОС ДО.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Организация «горячей линии» по введению ФГОС ДО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Определение перечня «пилотных площадок» в муниципальном образовании. Координация и организационное сопровождение деятельности «пилотных площадок» по введению ФГОС ДО.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Создание  системы методической работы, обеспечивающей сопровождение введения ФГОС ДО. Создание условий для участия педагогических работников в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учебно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методических объединениях системы образования.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8929599-97B1-4E69-82B2-2266B997CC79}" type="slidenum">
              <a:rPr lang="ru-RU"/>
              <a:pPr algn="r"/>
              <a:t>7</a:t>
            </a:fld>
            <a:endParaRPr lang="ru-RU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714500" y="142875"/>
            <a:ext cx="7202488" cy="7016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8000"/>
                </a:solidFill>
                <a:latin typeface="Calibri" pitchFamily="34" charset="0"/>
              </a:rPr>
              <a:t>Ханты-Мансийский автономный округ – Югра</a:t>
            </a:r>
          </a:p>
          <a:p>
            <a:pPr algn="ctr"/>
            <a:r>
              <a:rPr lang="ru-RU" sz="2000" b="1" dirty="0">
                <a:solidFill>
                  <a:srgbClr val="008000"/>
                </a:solidFill>
                <a:latin typeface="Calibri" pitchFamily="34" charset="0"/>
              </a:rPr>
              <a:t>Департамент образования и молодежной политики </a:t>
            </a:r>
            <a:endParaRPr lang="ru-RU" sz="2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7174" name="Rectangle 2"/>
          <p:cNvSpPr txBox="1">
            <a:spLocks noChangeArrowheads="1"/>
          </p:cNvSpPr>
          <p:nvPr/>
        </p:nvSpPr>
        <p:spPr bwMode="auto">
          <a:xfrm>
            <a:off x="1187450" y="1484313"/>
            <a:ext cx="69119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800">
              <a:latin typeface="Times New Roman" pitchFamily="18" charset="0"/>
            </a:endParaRPr>
          </a:p>
        </p:txBody>
      </p:sp>
      <p:pic>
        <p:nvPicPr>
          <p:cNvPr id="7175" name="Picture 11" descr="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10985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5949950"/>
            <a:ext cx="8943975" cy="719138"/>
            <a:chOff x="0" y="3748"/>
            <a:chExt cx="5634" cy="453"/>
          </a:xfrm>
        </p:grpSpPr>
        <p:graphicFrame>
          <p:nvGraphicFramePr>
            <p:cNvPr id="7170" name="Object 10"/>
            <p:cNvGraphicFramePr>
              <a:graphicFrameLocks noChangeAspect="1"/>
            </p:cNvGraphicFramePr>
            <p:nvPr/>
          </p:nvGraphicFramePr>
          <p:xfrm>
            <a:off x="0" y="3838"/>
            <a:ext cx="5284" cy="363"/>
          </p:xfrm>
          <a:graphic>
            <a:graphicData uri="http://schemas.openxmlformats.org/presentationml/2006/ole">
              <p:oleObj spid="_x0000_s148482" r:id="rId5" imgW="634680" imgH="634680" progId="CorelDRAW.Graphic.13">
                <p:embed/>
              </p:oleObj>
            </a:graphicData>
          </a:graphic>
        </p:graphicFrame>
        <p:graphicFrame>
          <p:nvGraphicFramePr>
            <p:cNvPr id="7171" name="Object 11"/>
            <p:cNvGraphicFramePr>
              <a:graphicFrameLocks noChangeAspect="1"/>
            </p:cNvGraphicFramePr>
            <p:nvPr/>
          </p:nvGraphicFramePr>
          <p:xfrm>
            <a:off x="5245" y="3748"/>
            <a:ext cx="389" cy="449"/>
          </p:xfrm>
          <a:graphic>
            <a:graphicData uri="http://schemas.openxmlformats.org/presentationml/2006/ole">
              <p:oleObj spid="_x0000_s148483" r:id="rId6" imgW="1028160" imgH="1188720" progId="CorelDRAW.Graphic.13">
                <p:embed/>
              </p:oleObj>
            </a:graphicData>
          </a:graphic>
        </p:graphicFrame>
      </p:grp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1331913" y="857250"/>
            <a:ext cx="75612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 smtClean="0">
                <a:solidFill>
                  <a:schemeClr val="accent2"/>
                </a:solidFill>
              </a:rPr>
              <a:t> </a:t>
            </a:r>
            <a:endParaRPr lang="ru-RU" sz="2200" b="1" dirty="0">
              <a:solidFill>
                <a:schemeClr val="accent2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63" y="1428750"/>
          <a:ext cx="8114342" cy="4636771"/>
        </p:xfrm>
        <a:graphic>
          <a:graphicData uri="http://schemas.openxmlformats.org/drawingml/2006/table">
            <a:tbl>
              <a:tblPr/>
              <a:tblGrid>
                <a:gridCol w="512942"/>
                <a:gridCol w="2127064"/>
                <a:gridCol w="931865"/>
                <a:gridCol w="1613542"/>
                <a:gridCol w="1428760"/>
                <a:gridCol w="1500169"/>
              </a:tblGrid>
              <a:tr h="871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Направления мероприятий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Сроки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Региональный уровень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учредителя образовательной организации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Институциональный уровень (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образовательной организации)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Кадровое обеспечение введения ФГОС ДО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5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3.1.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Обеспечение поэтапного повышения квалификации руководителей и педагогов ДОО по вопросам ФГОС ДО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Июль  2014 –декабрь 2016гг.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План-график повышения квалификации для руководящих и педагогических работников дошкольного образования на уровне субъекта.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План-график повышения квалификации для руководящих и педагогических работников дошкольного образования на уровне учредителя.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Участие руководящих и педагогических работников дошкольного образования для прохождения курсов повышения квалификации.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3.3.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Организация деятельности стажировочных площадок для подготовки тьюторов по сопровождению реализации ФГОС ДО в субъектах Российской Федерации.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2014 – 2016 гг.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Координация деятельности стажировочных площадок для подготовки тьюторов по сопровождению реализации ФГОС ДО в субъектах Российской Федерации.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8929599-97B1-4E69-82B2-2266B997CC79}" type="slidenum">
              <a:rPr lang="ru-RU"/>
              <a:pPr algn="r"/>
              <a:t>8</a:t>
            </a:fld>
            <a:endParaRPr lang="ru-RU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714500" y="142875"/>
            <a:ext cx="7202488" cy="7016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8000"/>
                </a:solidFill>
                <a:latin typeface="Calibri" pitchFamily="34" charset="0"/>
              </a:rPr>
              <a:t>Ханты-Мансийский автономный округ – Югра</a:t>
            </a:r>
          </a:p>
          <a:p>
            <a:pPr algn="ctr"/>
            <a:r>
              <a:rPr lang="ru-RU" sz="2000" b="1" dirty="0">
                <a:solidFill>
                  <a:srgbClr val="008000"/>
                </a:solidFill>
                <a:latin typeface="Calibri" pitchFamily="34" charset="0"/>
              </a:rPr>
              <a:t>Департамент образования и молодежной политики </a:t>
            </a:r>
            <a:endParaRPr lang="ru-RU" sz="2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7174" name="Rectangle 2"/>
          <p:cNvSpPr txBox="1">
            <a:spLocks noChangeArrowheads="1"/>
          </p:cNvSpPr>
          <p:nvPr/>
        </p:nvSpPr>
        <p:spPr bwMode="auto">
          <a:xfrm>
            <a:off x="1187450" y="1484313"/>
            <a:ext cx="69119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800">
              <a:latin typeface="Times New Roman" pitchFamily="18" charset="0"/>
            </a:endParaRPr>
          </a:p>
        </p:txBody>
      </p:sp>
      <p:pic>
        <p:nvPicPr>
          <p:cNvPr id="7175" name="Picture 11" descr="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10985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5949950"/>
            <a:ext cx="8943975" cy="719138"/>
            <a:chOff x="0" y="3748"/>
            <a:chExt cx="5634" cy="453"/>
          </a:xfrm>
        </p:grpSpPr>
        <p:graphicFrame>
          <p:nvGraphicFramePr>
            <p:cNvPr id="7170" name="Object 10"/>
            <p:cNvGraphicFramePr>
              <a:graphicFrameLocks noChangeAspect="1"/>
            </p:cNvGraphicFramePr>
            <p:nvPr/>
          </p:nvGraphicFramePr>
          <p:xfrm>
            <a:off x="0" y="3838"/>
            <a:ext cx="5284" cy="363"/>
          </p:xfrm>
          <a:graphic>
            <a:graphicData uri="http://schemas.openxmlformats.org/presentationml/2006/ole">
              <p:oleObj spid="_x0000_s149506" r:id="rId5" imgW="634680" imgH="634680" progId="CorelDRAW.Graphic.13">
                <p:embed/>
              </p:oleObj>
            </a:graphicData>
          </a:graphic>
        </p:graphicFrame>
        <p:graphicFrame>
          <p:nvGraphicFramePr>
            <p:cNvPr id="7171" name="Object 11"/>
            <p:cNvGraphicFramePr>
              <a:graphicFrameLocks noChangeAspect="1"/>
            </p:cNvGraphicFramePr>
            <p:nvPr/>
          </p:nvGraphicFramePr>
          <p:xfrm>
            <a:off x="5245" y="3748"/>
            <a:ext cx="389" cy="449"/>
          </p:xfrm>
          <a:graphic>
            <a:graphicData uri="http://schemas.openxmlformats.org/presentationml/2006/ole">
              <p:oleObj spid="_x0000_s149507" r:id="rId6" imgW="1028160" imgH="1188720" progId="CorelDRAW.Graphic.13">
                <p:embed/>
              </p:oleObj>
            </a:graphicData>
          </a:graphic>
        </p:graphicFrame>
      </p:grp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1331913" y="857250"/>
            <a:ext cx="75612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 smtClean="0">
                <a:solidFill>
                  <a:schemeClr val="accent2"/>
                </a:solidFill>
              </a:rPr>
              <a:t> </a:t>
            </a:r>
            <a:endParaRPr lang="ru-RU" sz="2200" b="1" dirty="0">
              <a:solidFill>
                <a:schemeClr val="accent2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63" y="1428750"/>
          <a:ext cx="8114342" cy="4682491"/>
        </p:xfrm>
        <a:graphic>
          <a:graphicData uri="http://schemas.openxmlformats.org/drawingml/2006/table">
            <a:tbl>
              <a:tblPr/>
              <a:tblGrid>
                <a:gridCol w="512942"/>
                <a:gridCol w="2127064"/>
                <a:gridCol w="931865"/>
                <a:gridCol w="1613542"/>
                <a:gridCol w="1428760"/>
                <a:gridCol w="1500169"/>
              </a:tblGrid>
              <a:tr h="871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Направления мероприятий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Сроки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Региональный уровень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учредителя образовательной организации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Институциональный уровень (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образовательной организации)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Финансово-экономическое обеспечение введения ФГОС ДО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5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4.1.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Разработка методических рекомендаций по реализации полномочий субъектов РФ по финансовому обеспечению реализации прав граждан на получение общедоступного и бесплатного дошкольного образования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Октябрь 2013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Учет методических рекомендаций при формировании региональных бюджетов на очередной финансовый год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Учет методических рекомендаций при определении размера родительской платы и затрат на реализацию муниципальных полномочий в области дошкольного образования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Эффективное планирование расходов средств учредителя и субъекта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4.2.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Мониторинг финансового обеспечения реализации прав граждан на получение общедоступного и бесплатного дошкольного образования в условиях введения ФГОС ДО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Апрель 2014 г. Апрель 2015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Подготовка бюджетных проектировок на очередной бюджетный год с учетом доработанных методических рекомендаций по реализации полномочий субъектов РФ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Нормативно-правовой акт, утверждающий значение финансового норматива на содержание имущества, создание условий для присмотра и ухода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Корректировка и выполнение государственных (муниципальных) заданий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8929599-97B1-4E69-82B2-2266B997CC79}" type="slidenum">
              <a:rPr lang="ru-RU"/>
              <a:pPr algn="r"/>
              <a:t>9</a:t>
            </a:fld>
            <a:endParaRPr lang="ru-RU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714500" y="142875"/>
            <a:ext cx="7202488" cy="7016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8000"/>
                </a:solidFill>
                <a:latin typeface="Calibri" pitchFamily="34" charset="0"/>
              </a:rPr>
              <a:t>Ханты-Мансийский автономный округ – Югра</a:t>
            </a:r>
          </a:p>
          <a:p>
            <a:pPr algn="ctr"/>
            <a:r>
              <a:rPr lang="ru-RU" sz="2000" b="1" dirty="0">
                <a:solidFill>
                  <a:srgbClr val="008000"/>
                </a:solidFill>
                <a:latin typeface="Calibri" pitchFamily="34" charset="0"/>
              </a:rPr>
              <a:t>Департамент образования и молодежной политики </a:t>
            </a:r>
            <a:endParaRPr lang="ru-RU" sz="2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7174" name="Rectangle 2"/>
          <p:cNvSpPr txBox="1">
            <a:spLocks noChangeArrowheads="1"/>
          </p:cNvSpPr>
          <p:nvPr/>
        </p:nvSpPr>
        <p:spPr bwMode="auto">
          <a:xfrm>
            <a:off x="1187450" y="1484313"/>
            <a:ext cx="69119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800">
              <a:latin typeface="Times New Roman" pitchFamily="18" charset="0"/>
            </a:endParaRPr>
          </a:p>
        </p:txBody>
      </p:sp>
      <p:pic>
        <p:nvPicPr>
          <p:cNvPr id="7175" name="Picture 11" descr="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10985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5949950"/>
            <a:ext cx="8943975" cy="719138"/>
            <a:chOff x="0" y="3748"/>
            <a:chExt cx="5634" cy="453"/>
          </a:xfrm>
        </p:grpSpPr>
        <p:graphicFrame>
          <p:nvGraphicFramePr>
            <p:cNvPr id="7170" name="Object 10"/>
            <p:cNvGraphicFramePr>
              <a:graphicFrameLocks noChangeAspect="1"/>
            </p:cNvGraphicFramePr>
            <p:nvPr/>
          </p:nvGraphicFramePr>
          <p:xfrm>
            <a:off x="0" y="3838"/>
            <a:ext cx="5284" cy="363"/>
          </p:xfrm>
          <a:graphic>
            <a:graphicData uri="http://schemas.openxmlformats.org/presentationml/2006/ole">
              <p:oleObj spid="_x0000_s150530" r:id="rId5" imgW="634680" imgH="634680" progId="CorelDRAW.Graphic.13">
                <p:embed/>
              </p:oleObj>
            </a:graphicData>
          </a:graphic>
        </p:graphicFrame>
        <p:graphicFrame>
          <p:nvGraphicFramePr>
            <p:cNvPr id="7171" name="Object 11"/>
            <p:cNvGraphicFramePr>
              <a:graphicFrameLocks noChangeAspect="1"/>
            </p:cNvGraphicFramePr>
            <p:nvPr/>
          </p:nvGraphicFramePr>
          <p:xfrm>
            <a:off x="5245" y="3748"/>
            <a:ext cx="389" cy="449"/>
          </p:xfrm>
          <a:graphic>
            <a:graphicData uri="http://schemas.openxmlformats.org/presentationml/2006/ole">
              <p:oleObj spid="_x0000_s150531" r:id="rId6" imgW="1028160" imgH="1188720" progId="CorelDRAW.Graphic.13">
                <p:embed/>
              </p:oleObj>
            </a:graphicData>
          </a:graphic>
        </p:graphicFrame>
      </p:grp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1331913" y="857250"/>
            <a:ext cx="75612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 smtClean="0">
                <a:solidFill>
                  <a:schemeClr val="accent2"/>
                </a:solidFill>
              </a:rPr>
              <a:t> </a:t>
            </a:r>
            <a:endParaRPr lang="ru-RU" sz="2200" b="1" dirty="0">
              <a:solidFill>
                <a:schemeClr val="accent2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63" y="1428750"/>
          <a:ext cx="8114342" cy="4271011"/>
        </p:xfrm>
        <a:graphic>
          <a:graphicData uri="http://schemas.openxmlformats.org/drawingml/2006/table">
            <a:tbl>
              <a:tblPr/>
              <a:tblGrid>
                <a:gridCol w="512942"/>
                <a:gridCol w="2127064"/>
                <a:gridCol w="931865"/>
                <a:gridCol w="1613542"/>
                <a:gridCol w="1428760"/>
                <a:gridCol w="1500169"/>
              </a:tblGrid>
              <a:tr h="871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Направления мероприятий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Сроки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Региональный уровень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учредителя образовательной организации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Институциональный уровень (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образовательной организации)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Информационное обеспечение введения ФГОС ДО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40" marR="65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5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5.1.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Научно-практические конференции, педагогические чтения, семинары по вопросам введения ФГОС ДО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2014-2016 гг.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семинаров и конференций по вопросам введения ФГОС ДО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семинаров и конференций по вопросам введения ФГОС ДО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Участие в семинарах и конференциях по вопросам введения ФГОС ДО. Проведение педагогических советов и др. мероприятий в ДОО по реализации ФГОС ДО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5.2.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Информационное сопровождение в СМИ о ходе реализации ФГОС ДО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Сентябрь 2013 – декабрь 2015г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Подготовка публикаций в СМИ, в том числе электронных, о ходе реализации ФГОС ДО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Подготовка публикаций в СМИ, в том числе электронных, о ходе реализации ФГОС ДО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5976</TotalTime>
  <Words>1997</Words>
  <Application>Microsoft Office PowerPoint</Application>
  <PresentationFormat>Экран (4:3)</PresentationFormat>
  <Paragraphs>278</Paragraphs>
  <Slides>16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CorelDRAW.Graphic.13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ДОиН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Мамадулина</dc:creator>
  <cp:lastModifiedBy>Урсу-Архипова А.П.</cp:lastModifiedBy>
  <cp:revision>811</cp:revision>
  <cp:lastPrinted>2013-07-19T12:20:58Z</cp:lastPrinted>
  <dcterms:created xsi:type="dcterms:W3CDTF">2012-08-13T06:10:56Z</dcterms:created>
  <dcterms:modified xsi:type="dcterms:W3CDTF">2014-01-23T15:35:14Z</dcterms:modified>
</cp:coreProperties>
</file>