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9" d="100"/>
          <a:sy n="99" d="100"/>
        </p:scale>
        <p:origin x="72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Красивая речь – совместная работа всех участников ОП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70829" y="5565576"/>
            <a:ext cx="6400800" cy="983506"/>
          </a:xfrm>
        </p:spPr>
        <p:txBody>
          <a:bodyPr/>
          <a:lstStyle/>
          <a:p>
            <a:r>
              <a:rPr lang="ru-RU" b="1" dirty="0" smtClean="0"/>
              <a:t>Рекомендации учителя – логопеда </a:t>
            </a:r>
          </a:p>
          <a:p>
            <a:r>
              <a:rPr lang="ru-RU" b="1" dirty="0" smtClean="0"/>
              <a:t>Табатадзе Т.А.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937546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61421" y="868117"/>
            <a:ext cx="9750565" cy="579737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       Чтобы научить ребенка говорить красиво существует немало простых и эффективных способов этого добиться. </a:t>
            </a:r>
          </a:p>
          <a:p>
            <a:r>
              <a:rPr lang="ru-RU" dirty="0" smtClean="0"/>
              <a:t>        Но главное -  это ваша любовь и терпение, вера в ребенка и в то, что все у вас получится.</a:t>
            </a:r>
          </a:p>
          <a:p>
            <a:r>
              <a:rPr lang="ru-RU" dirty="0" smtClean="0"/>
              <a:t>        Говорить красиво – вовсе не означает только лишь правильно выговаривать все звуки.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Красивая речь – это:</a:t>
            </a:r>
          </a:p>
          <a:p>
            <a:pPr algn="ctr">
              <a:buFont typeface="Wingdings" panose="05000000000000000000" pitchFamily="2" charset="2"/>
              <a:buChar char="v"/>
            </a:pPr>
            <a:r>
              <a:rPr lang="ru-RU" sz="1900" dirty="0" smtClean="0">
                <a:solidFill>
                  <a:schemeClr val="tx1"/>
                </a:solidFill>
              </a:rPr>
              <a:t>Правильно построенные предложения.</a:t>
            </a:r>
          </a:p>
          <a:p>
            <a:pPr algn="ctr">
              <a:buFont typeface="Wingdings" panose="05000000000000000000" pitchFamily="2" charset="2"/>
              <a:buChar char="v"/>
            </a:pPr>
            <a:r>
              <a:rPr lang="ru-RU" sz="1900" dirty="0" smtClean="0">
                <a:solidFill>
                  <a:schemeClr val="tx1"/>
                </a:solidFill>
              </a:rPr>
              <a:t>Хороший словарный запас.</a:t>
            </a:r>
          </a:p>
          <a:p>
            <a:pPr algn="ctr">
              <a:buFont typeface="Wingdings" panose="05000000000000000000" pitchFamily="2" charset="2"/>
              <a:buChar char="v"/>
            </a:pPr>
            <a:r>
              <a:rPr lang="ru-RU" sz="1900" dirty="0" smtClean="0">
                <a:solidFill>
                  <a:schemeClr val="tx1"/>
                </a:solidFill>
              </a:rPr>
              <a:t>Умение использовать сравнения, слова – заменители, цитаты.</a:t>
            </a:r>
          </a:p>
          <a:p>
            <a:pPr algn="ctr">
              <a:buFont typeface="Wingdings" panose="05000000000000000000" pitchFamily="2" charset="2"/>
              <a:buChar char="v"/>
            </a:pPr>
            <a:r>
              <a:rPr lang="ru-RU" sz="1900" dirty="0" smtClean="0">
                <a:solidFill>
                  <a:schemeClr val="tx1"/>
                </a:solidFill>
              </a:rPr>
              <a:t>Плавная речь, без запинок, повторов и слов паразитов («ну», «это вот», «типа», «</a:t>
            </a:r>
            <a:r>
              <a:rPr lang="ru-RU" sz="1900" dirty="0" err="1" smtClean="0">
                <a:solidFill>
                  <a:schemeClr val="tx1"/>
                </a:solidFill>
              </a:rPr>
              <a:t>ээээ</a:t>
            </a:r>
            <a:r>
              <a:rPr lang="ru-RU" sz="1900" dirty="0" smtClean="0">
                <a:solidFill>
                  <a:schemeClr val="tx1"/>
                </a:solidFill>
              </a:rPr>
              <a:t>» и т.д.)</a:t>
            </a:r>
          </a:p>
          <a:p>
            <a:pPr algn="ctr">
              <a:buFont typeface="Wingdings" panose="05000000000000000000" pitchFamily="2" charset="2"/>
              <a:buChar char="v"/>
            </a:pPr>
            <a:r>
              <a:rPr lang="ru-RU" sz="1900" dirty="0" smtClean="0">
                <a:solidFill>
                  <a:schemeClr val="tx1"/>
                </a:solidFill>
              </a:rPr>
              <a:t>Умение делать паузы между предложениями и внутри них.</a:t>
            </a:r>
          </a:p>
          <a:p>
            <a:pPr algn="ctr">
              <a:buFont typeface="Wingdings" panose="05000000000000000000" pitchFamily="2" charset="2"/>
              <a:buChar char="v"/>
            </a:pPr>
            <a:r>
              <a:rPr lang="ru-RU" sz="1900" dirty="0" smtClean="0">
                <a:solidFill>
                  <a:schemeClr val="tx1"/>
                </a:solidFill>
              </a:rPr>
              <a:t>Умение менять интонацию, говорить тише или громче голос.</a:t>
            </a:r>
          </a:p>
          <a:p>
            <a:pPr algn="ctr">
              <a:buFont typeface="Wingdings" panose="05000000000000000000" pitchFamily="2" charset="2"/>
              <a:buChar char="v"/>
            </a:pPr>
            <a:r>
              <a:rPr lang="ru-RU" sz="1900" dirty="0" smtClean="0">
                <a:solidFill>
                  <a:schemeClr val="tx1"/>
                </a:solidFill>
              </a:rPr>
              <a:t>Умение говорить эмоционально, чтобы «заразить» слушателей.</a:t>
            </a:r>
          </a:p>
          <a:p>
            <a:pPr algn="ctr">
              <a:buFont typeface="Wingdings" panose="05000000000000000000" pitchFamily="2" charset="2"/>
              <a:buChar char="v"/>
            </a:pPr>
            <a:r>
              <a:rPr lang="ru-RU" sz="1900" dirty="0" smtClean="0">
                <a:solidFill>
                  <a:schemeClr val="tx1"/>
                </a:solidFill>
              </a:rPr>
              <a:t>Грамотное использование слов</a:t>
            </a:r>
          </a:p>
          <a:p>
            <a:pPr algn="ctr">
              <a:buFont typeface="Wingdings" panose="05000000000000000000" pitchFamily="2" charset="2"/>
              <a:buChar char="v"/>
            </a:pPr>
            <a:r>
              <a:rPr lang="ru-RU" sz="1900" dirty="0" smtClean="0">
                <a:solidFill>
                  <a:schemeClr val="tx1"/>
                </a:solidFill>
              </a:rPr>
              <a:t>И конечно правильно произносить все звуки.</a:t>
            </a:r>
            <a:r>
              <a:rPr lang="ru-RU" sz="1900" dirty="0" smtClean="0"/>
              <a:t> </a:t>
            </a:r>
          </a:p>
          <a:p>
            <a:pPr marL="457200" indent="-457200">
              <a:buFont typeface="+mj-lt"/>
              <a:buAutoNum type="arabicPeriod"/>
            </a:pPr>
            <a:endParaRPr lang="ru-RU" sz="1900" dirty="0" smtClean="0"/>
          </a:p>
          <a:p>
            <a:pPr marL="457200" indent="-457200">
              <a:buFont typeface="+mj-lt"/>
              <a:buAutoNum type="arabicPeriod"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1667" b="91607" l="58165" r="9368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8361" t="61019" r="2322" b="7304"/>
          <a:stretch/>
        </p:blipFill>
        <p:spPr>
          <a:xfrm>
            <a:off x="10543482" y="4885038"/>
            <a:ext cx="1648518" cy="1878227"/>
          </a:xfrm>
          <a:prstGeom prst="ellipse">
            <a:avLst/>
          </a:prstGeom>
        </p:spPr>
      </p:pic>
      <p:pic>
        <p:nvPicPr>
          <p:cNvPr id="5" name="Объект 3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1667" b="91607" l="58165" r="9368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8361" t="61019" r="2322" b="7304"/>
          <a:stretch/>
        </p:blipFill>
        <p:spPr>
          <a:xfrm rot="21233433">
            <a:off x="-299686" y="190039"/>
            <a:ext cx="2261663" cy="2576809"/>
          </a:xfrm>
          <a:prstGeom prst="ellipse">
            <a:avLst/>
          </a:prstGeom>
          <a:scene3d>
            <a:camera prst="orthographicFront">
              <a:rot lat="0" lon="10499978" rev="0"/>
            </a:camera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3321960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4960" y="348469"/>
            <a:ext cx="8534400" cy="150706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Исправить речь у ребенка можно только совместными усилиями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64960" y="2165684"/>
            <a:ext cx="10558097" cy="4336181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smtClean="0"/>
              <a:t>Семья – это пример подражания для ребенка, а значит и пример правильной речи. </a:t>
            </a:r>
          </a:p>
          <a:p>
            <a:r>
              <a:rPr lang="ru-RU" b="1" dirty="0" smtClean="0"/>
              <a:t>Не </a:t>
            </a:r>
            <a:r>
              <a:rPr lang="ru-RU" b="1" dirty="0"/>
              <a:t>надейтесь и не полагайтесь только на логопеда и тем более на своего ребенка, без вашей помощи исправить речь невозможно</a:t>
            </a:r>
            <a:r>
              <a:rPr lang="ru-RU" b="1" dirty="0" smtClean="0"/>
              <a:t>.</a:t>
            </a:r>
          </a:p>
          <a:p>
            <a:r>
              <a:rPr lang="ru-RU" b="1" dirty="0" smtClean="0"/>
              <a:t>Не ленитесь пойти на консультации к логопеду на которых можно узнать о предупреждении и исправлении недостатков развития речи у детей.</a:t>
            </a:r>
          </a:p>
          <a:p>
            <a:r>
              <a:rPr lang="ru-RU" b="1" dirty="0" smtClean="0"/>
              <a:t>Посещайте собрания на которых педагоги и родители совместно решают вопросы группы.</a:t>
            </a:r>
          </a:p>
          <a:p>
            <a:r>
              <a:rPr lang="ru-RU" b="1" dirty="0" smtClean="0"/>
              <a:t>В повседневном общении упражнять в четком произнесении слов, правильно использовать интонации, учить говорить достаточно громко и не спеша.</a:t>
            </a:r>
          </a:p>
          <a:p>
            <a:r>
              <a:rPr lang="ru-RU" b="1" dirty="0" smtClean="0"/>
              <a:t>Используйте в работе литературу рекомендованную логопедом.</a:t>
            </a:r>
          </a:p>
          <a:p>
            <a:r>
              <a:rPr lang="ru-RU" b="1" dirty="0" smtClean="0"/>
              <a:t>Упражнять ребенка в развитии речевой мускулатуры должны не только логопед и воспитатель, а и родитель. Выделите в своем режиме каждого дня время на 15 минутную игру для развития речи ребенка и гимнастику для языка и дикции, а в выходные дни выполняйте задания логопеда, лучше всего это делать после небольшой прогулки.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9629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Oval 8"/>
          <p:cNvSpPr>
            <a:spLocks noChangeArrowheads="1"/>
          </p:cNvSpPr>
          <p:nvPr/>
        </p:nvSpPr>
        <p:spPr bwMode="gray">
          <a:xfrm rot="21201587">
            <a:off x="4590729" y="5937196"/>
            <a:ext cx="1208088" cy="344487"/>
          </a:xfrm>
          <a:prstGeom prst="ellipse">
            <a:avLst/>
          </a:prstGeom>
          <a:gradFill rotWithShape="1">
            <a:gsLst>
              <a:gs pos="0">
                <a:srgbClr val="5F5F5F"/>
              </a:gs>
              <a:gs pos="100000">
                <a:srgbClr val="84A5CA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400">
              <a:latin typeface="Times New Roman" panose="02020603050405020304" pitchFamily="18" charset="0"/>
            </a:endParaRPr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4" y="457201"/>
            <a:ext cx="5399087" cy="4873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ru-RU" smtClean="0"/>
              <a:t> </a:t>
            </a:r>
            <a:r>
              <a:rPr lang="ru-RU" altLang="ru-RU" sz="1600">
                <a:latin typeface="Times New Roman" panose="02020603050405020304" pitchFamily="18" charset="0"/>
              </a:rPr>
              <a:t> </a:t>
            </a:r>
            <a:endParaRPr lang="en-US" altLang="ru-RU" sz="1600">
              <a:latin typeface="Times New Roman" panose="02020603050405020304" pitchFamily="18" charset="0"/>
            </a:endParaRPr>
          </a:p>
        </p:txBody>
      </p:sp>
      <p:grpSp>
        <p:nvGrpSpPr>
          <p:cNvPr id="43012" name="Group 3"/>
          <p:cNvGrpSpPr>
            <a:grpSpLocks/>
          </p:cNvGrpSpPr>
          <p:nvPr/>
        </p:nvGrpSpPr>
        <p:grpSpPr bwMode="auto">
          <a:xfrm>
            <a:off x="2316386" y="944564"/>
            <a:ext cx="7212625" cy="4344222"/>
            <a:chOff x="479" y="1235"/>
            <a:chExt cx="4005" cy="2396"/>
          </a:xfrm>
        </p:grpSpPr>
        <p:sp>
          <p:nvSpPr>
            <p:cNvPr id="69636" name="Freeform 4"/>
            <p:cNvSpPr>
              <a:spLocks noEditPoints="1"/>
            </p:cNvSpPr>
            <p:nvPr/>
          </p:nvSpPr>
          <p:spPr bwMode="gray">
            <a:xfrm rot="20241944">
              <a:off x="645" y="2104"/>
              <a:ext cx="3839" cy="1527"/>
            </a:xfrm>
            <a:custGeom>
              <a:avLst/>
              <a:gdLst/>
              <a:ahLst/>
              <a:cxnLst>
                <a:cxn ang="0">
                  <a:pos x="1692" y="12"/>
                </a:cxn>
                <a:cxn ang="0">
                  <a:pos x="1234" y="74"/>
                </a:cxn>
                <a:cxn ang="0">
                  <a:pos x="828" y="182"/>
                </a:cxn>
                <a:cxn ang="0">
                  <a:pos x="486" y="330"/>
                </a:cxn>
                <a:cxn ang="0">
                  <a:pos x="226" y="510"/>
                </a:cxn>
                <a:cxn ang="0">
                  <a:pos x="58" y="718"/>
                </a:cxn>
                <a:cxn ang="0">
                  <a:pos x="0" y="944"/>
                </a:cxn>
                <a:cxn ang="0">
                  <a:pos x="58" y="1170"/>
                </a:cxn>
                <a:cxn ang="0">
                  <a:pos x="226" y="1378"/>
                </a:cxn>
                <a:cxn ang="0">
                  <a:pos x="486" y="1558"/>
                </a:cxn>
                <a:cxn ang="0">
                  <a:pos x="828" y="1706"/>
                </a:cxn>
                <a:cxn ang="0">
                  <a:pos x="1234" y="1814"/>
                </a:cxn>
                <a:cxn ang="0">
                  <a:pos x="1692" y="1876"/>
                </a:cxn>
                <a:cxn ang="0">
                  <a:pos x="2186" y="1884"/>
                </a:cxn>
                <a:cxn ang="0">
                  <a:pos x="2658" y="1840"/>
                </a:cxn>
                <a:cxn ang="0">
                  <a:pos x="3084" y="1746"/>
                </a:cxn>
                <a:cxn ang="0">
                  <a:pos x="3448" y="1612"/>
                </a:cxn>
                <a:cxn ang="0">
                  <a:pos x="3738" y="1442"/>
                </a:cxn>
                <a:cxn ang="0">
                  <a:pos x="3938" y="1242"/>
                </a:cxn>
                <a:cxn ang="0">
                  <a:pos x="4034" y="1022"/>
                </a:cxn>
                <a:cxn ang="0">
                  <a:pos x="4014" y="790"/>
                </a:cxn>
                <a:cxn ang="0">
                  <a:pos x="3882" y="576"/>
                </a:cxn>
                <a:cxn ang="0">
                  <a:pos x="3650" y="386"/>
                </a:cxn>
                <a:cxn ang="0">
                  <a:pos x="3334" y="228"/>
                </a:cxn>
                <a:cxn ang="0">
                  <a:pos x="2948" y="106"/>
                </a:cxn>
                <a:cxn ang="0">
                  <a:pos x="2506" y="28"/>
                </a:cxn>
                <a:cxn ang="0">
                  <a:pos x="2020" y="0"/>
                </a:cxn>
                <a:cxn ang="0">
                  <a:pos x="1606" y="1736"/>
                </a:cxn>
                <a:cxn ang="0">
                  <a:pos x="1164" y="1678"/>
                </a:cxn>
                <a:cxn ang="0">
                  <a:pos x="776" y="1576"/>
                </a:cxn>
                <a:cxn ang="0">
                  <a:pos x="458" y="1436"/>
                </a:cxn>
                <a:cxn ang="0">
                  <a:pos x="224" y="1266"/>
                </a:cxn>
                <a:cxn ang="0">
                  <a:pos x="88" y="1074"/>
                </a:cxn>
                <a:cxn ang="0">
                  <a:pos x="68" y="864"/>
                </a:cxn>
                <a:cxn ang="0">
                  <a:pos x="166" y="664"/>
                </a:cxn>
                <a:cxn ang="0">
                  <a:pos x="370" y="486"/>
                </a:cxn>
                <a:cxn ang="0">
                  <a:pos x="662" y="336"/>
                </a:cxn>
                <a:cxn ang="0">
                  <a:pos x="1028" y="222"/>
                </a:cxn>
                <a:cxn ang="0">
                  <a:pos x="1454" y="148"/>
                </a:cxn>
                <a:cxn ang="0">
                  <a:pos x="1922" y="120"/>
                </a:cxn>
                <a:cxn ang="0">
                  <a:pos x="2392" y="148"/>
                </a:cxn>
                <a:cxn ang="0">
                  <a:pos x="2818" y="222"/>
                </a:cxn>
                <a:cxn ang="0">
                  <a:pos x="3184" y="336"/>
                </a:cxn>
                <a:cxn ang="0">
                  <a:pos x="3476" y="486"/>
                </a:cxn>
                <a:cxn ang="0">
                  <a:pos x="3680" y="664"/>
                </a:cxn>
                <a:cxn ang="0">
                  <a:pos x="3778" y="864"/>
                </a:cxn>
                <a:cxn ang="0">
                  <a:pos x="3758" y="1074"/>
                </a:cxn>
                <a:cxn ang="0">
                  <a:pos x="3622" y="1266"/>
                </a:cxn>
                <a:cxn ang="0">
                  <a:pos x="3388" y="1436"/>
                </a:cxn>
                <a:cxn ang="0">
                  <a:pos x="3070" y="1576"/>
                </a:cxn>
                <a:cxn ang="0">
                  <a:pos x="2682" y="1678"/>
                </a:cxn>
                <a:cxn ang="0">
                  <a:pos x="2240" y="1736"/>
                </a:cxn>
              </a:cxnLst>
              <a:rect l="0" t="0" r="r" b="b"/>
              <a:pathLst>
                <a:path w="4040" h="1888">
                  <a:moveTo>
                    <a:pt x="2020" y="0"/>
                  </a:moveTo>
                  <a:lnTo>
                    <a:pt x="1854" y="4"/>
                  </a:lnTo>
                  <a:lnTo>
                    <a:pt x="1692" y="12"/>
                  </a:lnTo>
                  <a:lnTo>
                    <a:pt x="1534" y="28"/>
                  </a:lnTo>
                  <a:lnTo>
                    <a:pt x="1382" y="48"/>
                  </a:lnTo>
                  <a:lnTo>
                    <a:pt x="1234" y="74"/>
                  </a:lnTo>
                  <a:lnTo>
                    <a:pt x="1092" y="106"/>
                  </a:lnTo>
                  <a:lnTo>
                    <a:pt x="956" y="142"/>
                  </a:lnTo>
                  <a:lnTo>
                    <a:pt x="828" y="182"/>
                  </a:lnTo>
                  <a:lnTo>
                    <a:pt x="706" y="228"/>
                  </a:lnTo>
                  <a:lnTo>
                    <a:pt x="592" y="276"/>
                  </a:lnTo>
                  <a:lnTo>
                    <a:pt x="486" y="330"/>
                  </a:lnTo>
                  <a:lnTo>
                    <a:pt x="390" y="386"/>
                  </a:lnTo>
                  <a:lnTo>
                    <a:pt x="302" y="446"/>
                  </a:lnTo>
                  <a:lnTo>
                    <a:pt x="226" y="510"/>
                  </a:lnTo>
                  <a:lnTo>
                    <a:pt x="158" y="576"/>
                  </a:lnTo>
                  <a:lnTo>
                    <a:pt x="102" y="646"/>
                  </a:lnTo>
                  <a:lnTo>
                    <a:pt x="58" y="718"/>
                  </a:lnTo>
                  <a:lnTo>
                    <a:pt x="26" y="790"/>
                  </a:lnTo>
                  <a:lnTo>
                    <a:pt x="6" y="866"/>
                  </a:lnTo>
                  <a:lnTo>
                    <a:pt x="0" y="944"/>
                  </a:lnTo>
                  <a:lnTo>
                    <a:pt x="6" y="1022"/>
                  </a:lnTo>
                  <a:lnTo>
                    <a:pt x="26" y="1098"/>
                  </a:lnTo>
                  <a:lnTo>
                    <a:pt x="58" y="1170"/>
                  </a:lnTo>
                  <a:lnTo>
                    <a:pt x="102" y="1242"/>
                  </a:lnTo>
                  <a:lnTo>
                    <a:pt x="158" y="1312"/>
                  </a:lnTo>
                  <a:lnTo>
                    <a:pt x="226" y="1378"/>
                  </a:lnTo>
                  <a:lnTo>
                    <a:pt x="302" y="1442"/>
                  </a:lnTo>
                  <a:lnTo>
                    <a:pt x="390" y="1502"/>
                  </a:lnTo>
                  <a:lnTo>
                    <a:pt x="486" y="1558"/>
                  </a:lnTo>
                  <a:lnTo>
                    <a:pt x="592" y="1612"/>
                  </a:lnTo>
                  <a:lnTo>
                    <a:pt x="706" y="1660"/>
                  </a:lnTo>
                  <a:lnTo>
                    <a:pt x="828" y="1706"/>
                  </a:lnTo>
                  <a:lnTo>
                    <a:pt x="956" y="1746"/>
                  </a:lnTo>
                  <a:lnTo>
                    <a:pt x="1092" y="1782"/>
                  </a:lnTo>
                  <a:lnTo>
                    <a:pt x="1234" y="1814"/>
                  </a:lnTo>
                  <a:lnTo>
                    <a:pt x="1382" y="1840"/>
                  </a:lnTo>
                  <a:lnTo>
                    <a:pt x="1534" y="1860"/>
                  </a:lnTo>
                  <a:lnTo>
                    <a:pt x="1692" y="1876"/>
                  </a:lnTo>
                  <a:lnTo>
                    <a:pt x="1854" y="1884"/>
                  </a:lnTo>
                  <a:lnTo>
                    <a:pt x="2020" y="1888"/>
                  </a:lnTo>
                  <a:lnTo>
                    <a:pt x="2186" y="1884"/>
                  </a:lnTo>
                  <a:lnTo>
                    <a:pt x="2348" y="1876"/>
                  </a:lnTo>
                  <a:lnTo>
                    <a:pt x="2506" y="1860"/>
                  </a:lnTo>
                  <a:lnTo>
                    <a:pt x="2658" y="1840"/>
                  </a:lnTo>
                  <a:lnTo>
                    <a:pt x="2806" y="1814"/>
                  </a:lnTo>
                  <a:lnTo>
                    <a:pt x="2948" y="1782"/>
                  </a:lnTo>
                  <a:lnTo>
                    <a:pt x="3084" y="1746"/>
                  </a:lnTo>
                  <a:lnTo>
                    <a:pt x="3212" y="1706"/>
                  </a:lnTo>
                  <a:lnTo>
                    <a:pt x="3334" y="1660"/>
                  </a:lnTo>
                  <a:lnTo>
                    <a:pt x="3448" y="1612"/>
                  </a:lnTo>
                  <a:lnTo>
                    <a:pt x="3554" y="1558"/>
                  </a:lnTo>
                  <a:lnTo>
                    <a:pt x="3650" y="1502"/>
                  </a:lnTo>
                  <a:lnTo>
                    <a:pt x="3738" y="1442"/>
                  </a:lnTo>
                  <a:lnTo>
                    <a:pt x="3814" y="1378"/>
                  </a:lnTo>
                  <a:lnTo>
                    <a:pt x="3882" y="1312"/>
                  </a:lnTo>
                  <a:lnTo>
                    <a:pt x="3938" y="1242"/>
                  </a:lnTo>
                  <a:lnTo>
                    <a:pt x="3982" y="1170"/>
                  </a:lnTo>
                  <a:lnTo>
                    <a:pt x="4014" y="1098"/>
                  </a:lnTo>
                  <a:lnTo>
                    <a:pt x="4034" y="1022"/>
                  </a:lnTo>
                  <a:lnTo>
                    <a:pt x="4040" y="944"/>
                  </a:lnTo>
                  <a:lnTo>
                    <a:pt x="4034" y="866"/>
                  </a:lnTo>
                  <a:lnTo>
                    <a:pt x="4014" y="790"/>
                  </a:lnTo>
                  <a:lnTo>
                    <a:pt x="3982" y="718"/>
                  </a:lnTo>
                  <a:lnTo>
                    <a:pt x="3938" y="646"/>
                  </a:lnTo>
                  <a:lnTo>
                    <a:pt x="3882" y="576"/>
                  </a:lnTo>
                  <a:lnTo>
                    <a:pt x="3814" y="510"/>
                  </a:lnTo>
                  <a:lnTo>
                    <a:pt x="3738" y="446"/>
                  </a:lnTo>
                  <a:lnTo>
                    <a:pt x="3650" y="386"/>
                  </a:lnTo>
                  <a:lnTo>
                    <a:pt x="3554" y="330"/>
                  </a:lnTo>
                  <a:lnTo>
                    <a:pt x="3448" y="276"/>
                  </a:lnTo>
                  <a:lnTo>
                    <a:pt x="3334" y="228"/>
                  </a:lnTo>
                  <a:lnTo>
                    <a:pt x="3212" y="182"/>
                  </a:lnTo>
                  <a:lnTo>
                    <a:pt x="3084" y="142"/>
                  </a:lnTo>
                  <a:lnTo>
                    <a:pt x="2948" y="106"/>
                  </a:lnTo>
                  <a:lnTo>
                    <a:pt x="2806" y="74"/>
                  </a:lnTo>
                  <a:lnTo>
                    <a:pt x="2658" y="48"/>
                  </a:lnTo>
                  <a:lnTo>
                    <a:pt x="2506" y="28"/>
                  </a:lnTo>
                  <a:lnTo>
                    <a:pt x="2348" y="12"/>
                  </a:lnTo>
                  <a:lnTo>
                    <a:pt x="2186" y="4"/>
                  </a:lnTo>
                  <a:lnTo>
                    <a:pt x="2020" y="0"/>
                  </a:lnTo>
                  <a:close/>
                  <a:moveTo>
                    <a:pt x="1922" y="1748"/>
                  </a:moveTo>
                  <a:lnTo>
                    <a:pt x="1762" y="1746"/>
                  </a:lnTo>
                  <a:lnTo>
                    <a:pt x="1606" y="1736"/>
                  </a:lnTo>
                  <a:lnTo>
                    <a:pt x="1454" y="1722"/>
                  </a:lnTo>
                  <a:lnTo>
                    <a:pt x="1306" y="1702"/>
                  </a:lnTo>
                  <a:lnTo>
                    <a:pt x="1164" y="1678"/>
                  </a:lnTo>
                  <a:lnTo>
                    <a:pt x="1028" y="1648"/>
                  </a:lnTo>
                  <a:lnTo>
                    <a:pt x="898" y="1614"/>
                  </a:lnTo>
                  <a:lnTo>
                    <a:pt x="776" y="1576"/>
                  </a:lnTo>
                  <a:lnTo>
                    <a:pt x="662" y="1532"/>
                  </a:lnTo>
                  <a:lnTo>
                    <a:pt x="554" y="1486"/>
                  </a:lnTo>
                  <a:lnTo>
                    <a:pt x="458" y="1436"/>
                  </a:lnTo>
                  <a:lnTo>
                    <a:pt x="370" y="1382"/>
                  </a:lnTo>
                  <a:lnTo>
                    <a:pt x="292" y="1326"/>
                  </a:lnTo>
                  <a:lnTo>
                    <a:pt x="224" y="1266"/>
                  </a:lnTo>
                  <a:lnTo>
                    <a:pt x="166" y="1204"/>
                  </a:lnTo>
                  <a:lnTo>
                    <a:pt x="122" y="1140"/>
                  </a:lnTo>
                  <a:lnTo>
                    <a:pt x="88" y="1074"/>
                  </a:lnTo>
                  <a:lnTo>
                    <a:pt x="68" y="1004"/>
                  </a:lnTo>
                  <a:lnTo>
                    <a:pt x="62" y="934"/>
                  </a:lnTo>
                  <a:lnTo>
                    <a:pt x="68" y="864"/>
                  </a:lnTo>
                  <a:lnTo>
                    <a:pt x="88" y="796"/>
                  </a:lnTo>
                  <a:lnTo>
                    <a:pt x="122" y="730"/>
                  </a:lnTo>
                  <a:lnTo>
                    <a:pt x="166" y="664"/>
                  </a:lnTo>
                  <a:lnTo>
                    <a:pt x="224" y="602"/>
                  </a:lnTo>
                  <a:lnTo>
                    <a:pt x="292" y="544"/>
                  </a:lnTo>
                  <a:lnTo>
                    <a:pt x="370" y="486"/>
                  </a:lnTo>
                  <a:lnTo>
                    <a:pt x="458" y="434"/>
                  </a:lnTo>
                  <a:lnTo>
                    <a:pt x="554" y="382"/>
                  </a:lnTo>
                  <a:lnTo>
                    <a:pt x="662" y="336"/>
                  </a:lnTo>
                  <a:lnTo>
                    <a:pt x="776" y="294"/>
                  </a:lnTo>
                  <a:lnTo>
                    <a:pt x="898" y="256"/>
                  </a:lnTo>
                  <a:lnTo>
                    <a:pt x="1028" y="222"/>
                  </a:lnTo>
                  <a:lnTo>
                    <a:pt x="1164" y="192"/>
                  </a:lnTo>
                  <a:lnTo>
                    <a:pt x="1306" y="166"/>
                  </a:lnTo>
                  <a:lnTo>
                    <a:pt x="1454" y="148"/>
                  </a:lnTo>
                  <a:lnTo>
                    <a:pt x="1606" y="132"/>
                  </a:lnTo>
                  <a:lnTo>
                    <a:pt x="1762" y="124"/>
                  </a:lnTo>
                  <a:lnTo>
                    <a:pt x="1922" y="120"/>
                  </a:lnTo>
                  <a:lnTo>
                    <a:pt x="2084" y="124"/>
                  </a:lnTo>
                  <a:lnTo>
                    <a:pt x="2240" y="132"/>
                  </a:lnTo>
                  <a:lnTo>
                    <a:pt x="2392" y="148"/>
                  </a:lnTo>
                  <a:lnTo>
                    <a:pt x="2540" y="166"/>
                  </a:lnTo>
                  <a:lnTo>
                    <a:pt x="2682" y="192"/>
                  </a:lnTo>
                  <a:lnTo>
                    <a:pt x="2818" y="222"/>
                  </a:lnTo>
                  <a:lnTo>
                    <a:pt x="2948" y="256"/>
                  </a:lnTo>
                  <a:lnTo>
                    <a:pt x="3070" y="294"/>
                  </a:lnTo>
                  <a:lnTo>
                    <a:pt x="3184" y="336"/>
                  </a:lnTo>
                  <a:lnTo>
                    <a:pt x="3292" y="382"/>
                  </a:lnTo>
                  <a:lnTo>
                    <a:pt x="3388" y="434"/>
                  </a:lnTo>
                  <a:lnTo>
                    <a:pt x="3476" y="486"/>
                  </a:lnTo>
                  <a:lnTo>
                    <a:pt x="3554" y="544"/>
                  </a:lnTo>
                  <a:lnTo>
                    <a:pt x="3622" y="602"/>
                  </a:lnTo>
                  <a:lnTo>
                    <a:pt x="3680" y="664"/>
                  </a:lnTo>
                  <a:lnTo>
                    <a:pt x="3724" y="730"/>
                  </a:lnTo>
                  <a:lnTo>
                    <a:pt x="3758" y="796"/>
                  </a:lnTo>
                  <a:lnTo>
                    <a:pt x="3778" y="864"/>
                  </a:lnTo>
                  <a:lnTo>
                    <a:pt x="3784" y="934"/>
                  </a:lnTo>
                  <a:lnTo>
                    <a:pt x="3778" y="1004"/>
                  </a:lnTo>
                  <a:lnTo>
                    <a:pt x="3758" y="1074"/>
                  </a:lnTo>
                  <a:lnTo>
                    <a:pt x="3724" y="1140"/>
                  </a:lnTo>
                  <a:lnTo>
                    <a:pt x="3680" y="1204"/>
                  </a:lnTo>
                  <a:lnTo>
                    <a:pt x="3622" y="1266"/>
                  </a:lnTo>
                  <a:lnTo>
                    <a:pt x="3554" y="1326"/>
                  </a:lnTo>
                  <a:lnTo>
                    <a:pt x="3476" y="1382"/>
                  </a:lnTo>
                  <a:lnTo>
                    <a:pt x="3388" y="1436"/>
                  </a:lnTo>
                  <a:lnTo>
                    <a:pt x="3292" y="1486"/>
                  </a:lnTo>
                  <a:lnTo>
                    <a:pt x="3184" y="1532"/>
                  </a:lnTo>
                  <a:lnTo>
                    <a:pt x="3070" y="1576"/>
                  </a:lnTo>
                  <a:lnTo>
                    <a:pt x="2948" y="1614"/>
                  </a:lnTo>
                  <a:lnTo>
                    <a:pt x="2818" y="1648"/>
                  </a:lnTo>
                  <a:lnTo>
                    <a:pt x="2682" y="1678"/>
                  </a:lnTo>
                  <a:lnTo>
                    <a:pt x="2540" y="1702"/>
                  </a:lnTo>
                  <a:lnTo>
                    <a:pt x="2392" y="1722"/>
                  </a:lnTo>
                  <a:lnTo>
                    <a:pt x="2240" y="1736"/>
                  </a:lnTo>
                  <a:lnTo>
                    <a:pt x="2084" y="1746"/>
                  </a:lnTo>
                  <a:lnTo>
                    <a:pt x="1922" y="1748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42353"/>
                    <a:invGamma/>
                    <a:alpha val="36000"/>
                  </a:schemeClr>
                </a:gs>
                <a:gs pos="100000">
                  <a:schemeClr val="bg2"/>
                </a:gs>
              </a:gsLst>
              <a:lin ang="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43022" name="Oval 5"/>
            <p:cNvSpPr>
              <a:spLocks noChangeArrowheads="1"/>
            </p:cNvSpPr>
            <p:nvPr/>
          </p:nvSpPr>
          <p:spPr bwMode="gray">
            <a:xfrm rot="20056323">
              <a:off x="3727" y="1849"/>
              <a:ext cx="672" cy="192"/>
            </a:xfrm>
            <a:prstGeom prst="ellipse">
              <a:avLst/>
            </a:prstGeom>
            <a:gradFill rotWithShape="1">
              <a:gsLst>
                <a:gs pos="0">
                  <a:srgbClr val="5F5F5F"/>
                </a:gs>
                <a:gs pos="100000">
                  <a:srgbClr val="84A5CA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400">
                <a:latin typeface="Times New Roman" panose="02020603050405020304" pitchFamily="18" charset="0"/>
              </a:endParaRPr>
            </a:p>
          </p:txBody>
        </p:sp>
        <p:sp>
          <p:nvSpPr>
            <p:cNvPr id="43024" name="Oval 8"/>
            <p:cNvSpPr>
              <a:spLocks noChangeArrowheads="1"/>
            </p:cNvSpPr>
            <p:nvPr/>
          </p:nvSpPr>
          <p:spPr bwMode="gray">
            <a:xfrm rot="20831388">
              <a:off x="888" y="2527"/>
              <a:ext cx="672" cy="192"/>
            </a:xfrm>
            <a:prstGeom prst="ellipse">
              <a:avLst/>
            </a:prstGeom>
            <a:gradFill rotWithShape="1">
              <a:gsLst>
                <a:gs pos="0">
                  <a:srgbClr val="5F5F5F"/>
                </a:gs>
                <a:gs pos="100000">
                  <a:srgbClr val="84A5CA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400">
                <a:latin typeface="Times New Roman" panose="02020603050405020304" pitchFamily="18" charset="0"/>
              </a:endParaRPr>
            </a:p>
          </p:txBody>
        </p:sp>
        <p:sp>
          <p:nvSpPr>
            <p:cNvPr id="69642" name="Oval 10"/>
            <p:cNvSpPr>
              <a:spLocks noChangeArrowheads="1"/>
            </p:cNvSpPr>
            <p:nvPr/>
          </p:nvSpPr>
          <p:spPr bwMode="gray">
            <a:xfrm>
              <a:off x="977" y="1781"/>
              <a:ext cx="1016" cy="949"/>
            </a:xfrm>
            <a:prstGeom prst="ellipse">
              <a:avLst/>
            </a:prstGeom>
            <a:gradFill rotWithShape="1">
              <a:gsLst>
                <a:gs pos="0">
                  <a:schemeClr val="accent3">
                    <a:lumMod val="60000"/>
                    <a:lumOff val="40000"/>
                  </a:schemeClr>
                </a:gs>
                <a:gs pos="100000">
                  <a:schemeClr val="hlink">
                    <a:gamma/>
                    <a:shade val="34510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69645" name="Oval 13"/>
            <p:cNvSpPr>
              <a:spLocks noChangeArrowheads="1"/>
            </p:cNvSpPr>
            <p:nvPr/>
          </p:nvSpPr>
          <p:spPr bwMode="gray">
            <a:xfrm>
              <a:off x="2132" y="2310"/>
              <a:ext cx="945" cy="877"/>
            </a:xfrm>
            <a:prstGeom prst="ellipse">
              <a:avLst/>
            </a:prstGeom>
            <a:gradFill rotWithShape="1">
              <a:gsLst>
                <a:gs pos="91267">
                  <a:schemeClr val="accent4">
                    <a:lumMod val="75000"/>
                  </a:schemeClr>
                </a:gs>
                <a:gs pos="59000">
                  <a:schemeClr val="accent4">
                    <a:lumMod val="61000"/>
                    <a:lumOff val="39000"/>
                  </a:schemeClr>
                </a:gs>
                <a:gs pos="100000">
                  <a:schemeClr val="accent4">
                    <a:lumMod val="60000"/>
                    <a:lumOff val="40000"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69646" name="Oval 14"/>
            <p:cNvSpPr>
              <a:spLocks noChangeArrowheads="1"/>
            </p:cNvSpPr>
            <p:nvPr/>
          </p:nvSpPr>
          <p:spPr bwMode="gray">
            <a:xfrm>
              <a:off x="3257" y="1611"/>
              <a:ext cx="882" cy="825"/>
            </a:xfrm>
            <a:prstGeom prst="ellipse">
              <a:avLst/>
            </a:prstGeom>
            <a:gradFill rotWithShape="1">
              <a:gsLst>
                <a:gs pos="0">
                  <a:schemeClr val="accent3">
                    <a:lumMod val="60000"/>
                    <a:lumOff val="40000"/>
                  </a:schemeClr>
                </a:gs>
                <a:gs pos="100000">
                  <a:schemeClr val="folHlink">
                    <a:gamma/>
                    <a:shade val="34510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b="1">
                <a:latin typeface="Arial" charset="0"/>
              </a:endParaRPr>
            </a:p>
          </p:txBody>
        </p:sp>
        <p:sp>
          <p:nvSpPr>
            <p:cNvPr id="43028" name="Text Box 15"/>
            <p:cNvSpPr txBox="1">
              <a:spLocks noChangeArrowheads="1"/>
            </p:cNvSpPr>
            <p:nvPr/>
          </p:nvSpPr>
          <p:spPr bwMode="gray">
            <a:xfrm>
              <a:off x="1207" y="2364"/>
              <a:ext cx="103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ru-RU" sz="1800" b="1">
                <a:solidFill>
                  <a:schemeClr val="bg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3030" name="Text Box 17"/>
            <p:cNvSpPr txBox="1">
              <a:spLocks noChangeArrowheads="1"/>
            </p:cNvSpPr>
            <p:nvPr/>
          </p:nvSpPr>
          <p:spPr bwMode="gray">
            <a:xfrm>
              <a:off x="4195" y="1697"/>
              <a:ext cx="103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ru-RU" sz="2000" b="1" dirty="0">
                <a:solidFill>
                  <a:schemeClr val="bg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3031" name="Text Box 18"/>
            <p:cNvSpPr txBox="1">
              <a:spLocks noChangeArrowheads="1"/>
            </p:cNvSpPr>
            <p:nvPr/>
          </p:nvSpPr>
          <p:spPr bwMode="gray">
            <a:xfrm>
              <a:off x="3219" y="2946"/>
              <a:ext cx="103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ru-RU" sz="2000" b="1" dirty="0">
                <a:solidFill>
                  <a:schemeClr val="bg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3033" name="Text Box 20"/>
            <p:cNvSpPr txBox="1">
              <a:spLocks noChangeArrowheads="1"/>
            </p:cNvSpPr>
            <p:nvPr/>
          </p:nvSpPr>
          <p:spPr bwMode="gray">
            <a:xfrm>
              <a:off x="2160" y="2304"/>
              <a:ext cx="1452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2800" b="1"/>
                <a:t> </a:t>
              </a:r>
              <a:endParaRPr lang="en-US" altLang="ru-RU" sz="2800" b="1"/>
            </a:p>
          </p:txBody>
        </p:sp>
        <p:sp>
          <p:nvSpPr>
            <p:cNvPr id="43034" name="Text Box 23"/>
            <p:cNvSpPr txBox="1">
              <a:spLocks noChangeArrowheads="1"/>
            </p:cNvSpPr>
            <p:nvPr/>
          </p:nvSpPr>
          <p:spPr bwMode="gray">
            <a:xfrm>
              <a:off x="479" y="1235"/>
              <a:ext cx="1296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ru-RU" sz="1800">
                <a:latin typeface="Times New Roman" panose="02020603050405020304" pitchFamily="18" charset="0"/>
              </a:endParaRPr>
            </a:p>
          </p:txBody>
        </p:sp>
      </p:grpSp>
      <p:sp>
        <p:nvSpPr>
          <p:cNvPr id="43013" name="Text Box 24"/>
          <p:cNvSpPr txBox="1">
            <a:spLocks noChangeArrowheads="1"/>
          </p:cNvSpPr>
          <p:nvPr/>
        </p:nvSpPr>
        <p:spPr bwMode="auto">
          <a:xfrm>
            <a:off x="3071813" y="2708276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ru-RU" altLang="ru-RU" sz="1800"/>
          </a:p>
        </p:txBody>
      </p:sp>
      <p:sp>
        <p:nvSpPr>
          <p:cNvPr id="43015" name="Text Box 28"/>
          <p:cNvSpPr txBox="1">
            <a:spLocks noChangeArrowheads="1"/>
          </p:cNvSpPr>
          <p:nvPr/>
        </p:nvSpPr>
        <p:spPr bwMode="auto">
          <a:xfrm>
            <a:off x="3391521" y="2610181"/>
            <a:ext cx="173967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 smtClean="0">
                <a:latin typeface="Times New Roman" panose="02020603050405020304" pitchFamily="18" charset="0"/>
              </a:rPr>
              <a:t>РОДИТЕЛИ</a:t>
            </a:r>
            <a:endParaRPr lang="ru-RU" altLang="ru-RU" sz="1800" b="1" dirty="0">
              <a:latin typeface="Times New Roman" panose="02020603050405020304" pitchFamily="18" charset="0"/>
            </a:endParaRPr>
          </a:p>
        </p:txBody>
      </p:sp>
      <p:sp>
        <p:nvSpPr>
          <p:cNvPr id="43016" name="Text Box 29"/>
          <p:cNvSpPr txBox="1">
            <a:spLocks noChangeArrowheads="1"/>
          </p:cNvSpPr>
          <p:nvPr/>
        </p:nvSpPr>
        <p:spPr bwMode="auto">
          <a:xfrm>
            <a:off x="7436359" y="2203847"/>
            <a:ext cx="13490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 smtClean="0">
                <a:latin typeface="Times New Roman" panose="02020603050405020304" pitchFamily="18" charset="0"/>
              </a:rPr>
              <a:t>ЛОГОПЕД</a:t>
            </a:r>
            <a:endParaRPr lang="ru-RU" altLang="ru-RU" sz="1800" b="1" dirty="0">
              <a:latin typeface="Times New Roman" panose="02020603050405020304" pitchFamily="18" charset="0"/>
            </a:endParaRPr>
          </a:p>
        </p:txBody>
      </p:sp>
      <p:sp>
        <p:nvSpPr>
          <p:cNvPr id="43017" name="Text Box 30"/>
          <p:cNvSpPr txBox="1">
            <a:spLocks noChangeArrowheads="1"/>
          </p:cNvSpPr>
          <p:nvPr/>
        </p:nvSpPr>
        <p:spPr bwMode="auto">
          <a:xfrm>
            <a:off x="5525339" y="3514063"/>
            <a:ext cx="131157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 smtClean="0">
                <a:latin typeface="Times New Roman" panose="02020603050405020304" pitchFamily="18" charset="0"/>
              </a:rPr>
              <a:t>РЕБЕНОК</a:t>
            </a:r>
            <a:endParaRPr lang="ru-RU" altLang="ru-RU" sz="1800" b="1" dirty="0">
              <a:latin typeface="Times New Roman" panose="02020603050405020304" pitchFamily="18" charset="0"/>
            </a:endParaRPr>
          </a:p>
        </p:txBody>
      </p:sp>
      <p:sp>
        <p:nvSpPr>
          <p:cNvPr id="69664" name="AutoShape 32"/>
          <p:cNvSpPr>
            <a:spLocks noChangeArrowheads="1"/>
          </p:cNvSpPr>
          <p:nvPr/>
        </p:nvSpPr>
        <p:spPr bwMode="gray">
          <a:xfrm>
            <a:off x="340047" y="365318"/>
            <a:ext cx="7410851" cy="62823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ru-RU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Формула красивой речи – совместная работа</a:t>
            </a:r>
            <a:endParaRPr lang="en-US" b="1" dirty="0"/>
          </a:p>
        </p:txBody>
      </p:sp>
      <p:sp>
        <p:nvSpPr>
          <p:cNvPr id="27" name="Oval 10"/>
          <p:cNvSpPr>
            <a:spLocks noChangeArrowheads="1"/>
          </p:cNvSpPr>
          <p:nvPr/>
        </p:nvSpPr>
        <p:spPr bwMode="gray">
          <a:xfrm>
            <a:off x="3916415" y="4625109"/>
            <a:ext cx="1803205" cy="1616921"/>
          </a:xfrm>
          <a:prstGeom prst="ellipse">
            <a:avLst/>
          </a:prstGeom>
          <a:gradFill rotWithShape="1">
            <a:gsLst>
              <a:gs pos="0">
                <a:schemeClr val="accent3">
                  <a:lumMod val="60000"/>
                  <a:lumOff val="40000"/>
                </a:schemeClr>
              </a:gs>
              <a:gs pos="100000">
                <a:schemeClr val="hlink">
                  <a:gamma/>
                  <a:shade val="34510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ru-RU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3020" name="Text Box 30"/>
          <p:cNvSpPr txBox="1">
            <a:spLocks noChangeArrowheads="1"/>
          </p:cNvSpPr>
          <p:nvPr/>
        </p:nvSpPr>
        <p:spPr bwMode="auto">
          <a:xfrm>
            <a:off x="3822327" y="5288786"/>
            <a:ext cx="199137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 smtClean="0">
                <a:latin typeface="Times New Roman" panose="02020603050405020304" pitchFamily="18" charset="0"/>
              </a:rPr>
              <a:t>ВОСПИТАТЕЛИ</a:t>
            </a:r>
            <a:endParaRPr lang="ru-RU" altLang="ru-RU" sz="1800" b="1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7202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5476" y="2268441"/>
            <a:ext cx="9990204" cy="1793419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Помните, что только совместные усилия и постоянные упражнения помогут усвоить правильную, ритмичную </a:t>
            </a:r>
            <a:r>
              <a:rPr lang="ru-RU" dirty="0" smtClean="0"/>
              <a:t>речь </a:t>
            </a:r>
            <a:r>
              <a:rPr lang="ru-RU" dirty="0" smtClean="0"/>
              <a:t>и развить речевую мускулатуру.</a:t>
            </a:r>
            <a:endParaRPr lang="ru-RU" dirty="0"/>
          </a:p>
        </p:txBody>
      </p:sp>
      <p:pic>
        <p:nvPicPr>
          <p:cNvPr id="3" name="Объект 3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1667" b="91607" l="58165" r="9368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8361" t="61019" r="2322" b="7304"/>
          <a:stretch/>
        </p:blipFill>
        <p:spPr>
          <a:xfrm>
            <a:off x="10543482" y="4885038"/>
            <a:ext cx="1648518" cy="1878227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1605397796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484</TotalTime>
  <Words>348</Words>
  <Application>Microsoft Office PowerPoint</Application>
  <PresentationFormat>Широкоэкранный</PresentationFormat>
  <Paragraphs>33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Century Gothic</vt:lpstr>
      <vt:lpstr>Times New Roman</vt:lpstr>
      <vt:lpstr>Wingdings</vt:lpstr>
      <vt:lpstr>Wingdings 3</vt:lpstr>
      <vt:lpstr>Сектор</vt:lpstr>
      <vt:lpstr>Красивая речь – совместная работа всех участников ОП</vt:lpstr>
      <vt:lpstr>Презентация PowerPoint</vt:lpstr>
      <vt:lpstr>Исправить речь у ребенка можно только совместными усилиями</vt:lpstr>
      <vt:lpstr>  </vt:lpstr>
      <vt:lpstr>Помните, что только совместные усилия и постоянные упражнения помогут усвоить правильную, ритмичную речь и развить речевую мускулатуру.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Красивая речь – совместная работа всех участников ОП</dc:title>
  <dc:creator>Admin</dc:creator>
  <cp:lastModifiedBy>Admin</cp:lastModifiedBy>
  <cp:revision>13</cp:revision>
  <dcterms:created xsi:type="dcterms:W3CDTF">2022-04-07T04:21:37Z</dcterms:created>
  <dcterms:modified xsi:type="dcterms:W3CDTF">2022-04-08T01:57:26Z</dcterms:modified>
</cp:coreProperties>
</file>