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7E22A-32F4-4C45-9C75-EC1D990A2FDA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96629-0E50-4D0B-9DAA-A70A7192C9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96629-0E50-4D0B-9DAA-A70A7192C952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EEFEF5C-6309-4232-B620-E14C692D0A46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D884262-BED0-4527-80B0-9C26F25666E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plus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E%D0%B4_(%D0%B1%D0%B8%D0%BE%D0%BB%D0%BE%D0%B3%D0%B8%D1%8F)" TargetMode="External"/><Relationship Id="rId13" Type="http://schemas.openxmlformats.org/officeDocument/2006/relationships/hyperlink" Target="https://ru.wikipedia.org/wiki/%D0%A2%D1%80%D0%BE%D0%BF%D0%B8%D0%BA%D0%B8" TargetMode="External"/><Relationship Id="rId18" Type="http://schemas.openxmlformats.org/officeDocument/2006/relationships/hyperlink" Target="https://ru.wikipedia.org/wiki/%D0%90%D0%BC%D0%B5%D1%80%D0%B8%D0%BA%D0%B0" TargetMode="External"/><Relationship Id="rId26" Type="http://schemas.openxmlformats.org/officeDocument/2006/relationships/hyperlink" Target="https://ru.wikipedia.org/wiki/%D0%9A%D0%B0%D0%BB%D0%B5%D0%BD%D0%B4%D1%83%D0%BB%D0%B0" TargetMode="External"/><Relationship Id="rId3" Type="http://schemas.openxmlformats.org/officeDocument/2006/relationships/image" Target="../media/image5.png"/><Relationship Id="rId21" Type="http://schemas.openxmlformats.org/officeDocument/2006/relationships/hyperlink" Target="https://ru.wikipedia.org/wiki/%D0%90%D1%80%D0%B3%D0%B5%D0%BD%D1%82%D0%B8%D0%BD%D0%B0" TargetMode="External"/><Relationship Id="rId34" Type="http://schemas.openxmlformats.org/officeDocument/2006/relationships/hyperlink" Target="https://ru.wikipedia.org/wiki/%D0%A1%D0%B5%D0%B2%D0%B5%D1%80%D0%BD%D0%B0%D1%8F_%D0%90%D0%BC%D0%B5%D1%80%D0%B8%D0%BA%D0%B0" TargetMode="External"/><Relationship Id="rId7" Type="http://schemas.openxmlformats.org/officeDocument/2006/relationships/hyperlink" Target="https://ru.wikipedia.org/wiki/%D0%A4%D1%80%D0%B0%D0%BD%D1%86%D1%83%D0%B7%D1%81%D0%BA%D0%B8%D0%B9_%D1%8F%D0%B7%D1%8B%D0%BA" TargetMode="External"/><Relationship Id="rId12" Type="http://schemas.openxmlformats.org/officeDocument/2006/relationships/hyperlink" Target="https://ru.wikipedia.org/wiki/%D0%9F%D0%B0%D1%81%D0%BB%D1%91%D0%BD%D0%BE%D0%B2%D1%8B%D0%B5" TargetMode="External"/><Relationship Id="rId17" Type="http://schemas.openxmlformats.org/officeDocument/2006/relationships/hyperlink" Target="https://ru.wikipedia.org/wiki/%D0%90%D1%81%D1%82%D1%80%D0%BE%D0%B2%D1%8B%D0%B5" TargetMode="External"/><Relationship Id="rId25" Type="http://schemas.openxmlformats.org/officeDocument/2006/relationships/hyperlink" Target="https://ru.wikipedia.org/wiki/%D0%91%D0%B8%D0%BE%D0%BB%D0%BE%D0%B3%D0%B8%D1%87%D0%B5%D1%81%D0%BA%D0%B8%D0%B9_%D0%B2%D0%B8%D0%B4" TargetMode="External"/><Relationship Id="rId33" Type="http://schemas.openxmlformats.org/officeDocument/2006/relationships/hyperlink" Target="https://ru.wikipedia.org/wiki/%D0%92%D0%BE%D1%81%D1%82%D0%BE%D1%87%D0%BD%D0%B0%D1%8F_%D0%98%D0%BD%D0%B4%D0%B8%D1%8F" TargetMode="External"/><Relationship Id="rId2" Type="http://schemas.openxmlformats.org/officeDocument/2006/relationships/image" Target="../media/image4.jpeg"/><Relationship Id="rId16" Type="http://schemas.openxmlformats.org/officeDocument/2006/relationships/hyperlink" Target="https://ru.wikipedia.org/wiki/%D0%9E%D0%B4%D0%BD%D0%BE%D0%BB%D0%B5%D1%82%D0%BD%D0%B8%D0%B5_%D1%80%D0%B0%D1%81%D1%82%D0%B5%D0%BD%D0%B8%D1%8F" TargetMode="External"/><Relationship Id="rId20" Type="http://schemas.openxmlformats.org/officeDocument/2006/relationships/hyperlink" Target="https://ru.wikipedia.org/wiki/%D0%90%D1%80%D0%B8%D0%B7%D0%BE%D0%BD%D0%B0" TargetMode="External"/><Relationship Id="rId29" Type="http://schemas.openxmlformats.org/officeDocument/2006/relationships/hyperlink" Target="https://ru.wikipedia.org/wiki/%D0%90%D0%B7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B%D0%B0%D1%82%D0%B8%D0%BD%D1%81%D0%BA%D0%B8%D0%B9_%D1%8F%D0%B7%D1%8B%D0%BA" TargetMode="External"/><Relationship Id="rId11" Type="http://schemas.openxmlformats.org/officeDocument/2006/relationships/hyperlink" Target="https://ru.wikipedia.org/wiki/%D0%A0%D0%B0%D1%81%D1%82%D0%B5%D0%BD%D0%B8%D0%B5" TargetMode="External"/><Relationship Id="rId24" Type="http://schemas.openxmlformats.org/officeDocument/2006/relationships/hyperlink" Target="https://ru.wikipedia.org/wiki/%D0%A2%D1%80%D0%B0%D0%B2%D1%8F%D0%BD%D0%B8%D1%81%D1%82%D1%8B%D0%B5_%D1%80%D0%B0%D1%81%D1%82%D0%B5%D0%BD%D0%B8%D1%8F" TargetMode="External"/><Relationship Id="rId32" Type="http://schemas.openxmlformats.org/officeDocument/2006/relationships/hyperlink" Target="https://ru.wikipedia.org/wiki/%D0%A1%D0%B5%D0%BC%D0%B5%D0%B9%D1%81%D1%82%D0%B2%D0%BE" TargetMode="External"/><Relationship Id="rId5" Type="http://schemas.openxmlformats.org/officeDocument/2006/relationships/image" Target="../media/image7.jpeg"/><Relationship Id="rId15" Type="http://schemas.openxmlformats.org/officeDocument/2006/relationships/hyperlink" Target="https://ru.wikipedia.org/wiki/%D0%91%D1%80%D0%B0%D0%B7%D0%B8%D0%BB%D0%B8%D1%8F" TargetMode="External"/><Relationship Id="rId23" Type="http://schemas.openxmlformats.org/officeDocument/2006/relationships/hyperlink" Target="https://ru.wikipedia.org/wiki/%D0%A1%D1%82%D0%B5%D0%B1%D0%BB%D0%B8" TargetMode="External"/><Relationship Id="rId28" Type="http://schemas.openxmlformats.org/officeDocument/2006/relationships/hyperlink" Target="https://ru.wikipedia.org/wiki/%D0%95%D0%B2%D1%80%D0%BE%D0%BF%D0%B0" TargetMode="External"/><Relationship Id="rId36" Type="http://schemas.openxmlformats.org/officeDocument/2006/relationships/hyperlink" Target="https://ru.wikipedia.org/wiki/%D0%93%D1%80%D0%B5%D1%87%D0%B5%D1%81%D0%BA%D0%B8%D0%B9_%D1%8F%D0%B7%D1%8B%D0%BA" TargetMode="External"/><Relationship Id="rId10" Type="http://schemas.openxmlformats.org/officeDocument/2006/relationships/hyperlink" Target="https://ru.wikipedia.org/wiki/%D0%9C%D0%BD%D0%BE%D0%B3%D0%BE%D0%BB%D0%B5%D1%82%D0%BD%D0%B8%D0%B5_%D1%80%D0%B0%D1%81%D1%82%D0%B5%D0%BD%D0%B8%D1%8F" TargetMode="External"/><Relationship Id="rId19" Type="http://schemas.openxmlformats.org/officeDocument/2006/relationships/hyperlink" Target="https://ru.wikipedia.org/wiki/%D0%9D%D1%8C%D1%8E-%D0%9C%D0%B5%D0%BA%D1%81%D0%B8%D0%BA%D0%BE" TargetMode="External"/><Relationship Id="rId31" Type="http://schemas.openxmlformats.org/officeDocument/2006/relationships/hyperlink" Target="https://ru.wikipedia.org/wiki/%D0%9A%D0%B0%D0%BB%D0%B5%D0%BD%D0%B4%D1%83%D0%BB%D0%B0_%D0%BB%D0%B5%D0%BA%D0%B0%D1%80%D1%81%D1%82%D0%B2%D0%B5%D0%BD%D0%BD%D0%B0%D1%8F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ru.wikipedia.org/wiki/%D0%A2%D1%80%D0%B0%D0%B2%D0%B0" TargetMode="External"/><Relationship Id="rId14" Type="http://schemas.openxmlformats.org/officeDocument/2006/relationships/hyperlink" Target="https://ru.wikipedia.org/wiki/%D0%AE%D0%B6%D0%BD%D0%B0%D1%8F_%D0%90%D0%BC%D0%B5%D1%80%D0%B8%D0%BA%D0%B0" TargetMode="External"/><Relationship Id="rId22" Type="http://schemas.openxmlformats.org/officeDocument/2006/relationships/hyperlink" Target="https://ru.wikipedia.org/wiki/%D0%90%D0%BD%D0%B3%D0%BB%D0%B8%D0%B9%D1%81%D0%BA%D0%B8%D0%B9_%D1%8F%D0%B7%D1%8B%D0%BA" TargetMode="External"/><Relationship Id="rId27" Type="http://schemas.openxmlformats.org/officeDocument/2006/relationships/hyperlink" Target="https://ru.wikipedia.org/wiki/%D0%A3%D0%BC%D0%B5%D1%80%D0%B5%D0%BD%D0%BD%D1%8B%D0%B9_%D0%BA%D0%BB%D0%B8%D0%BC%D0%B0%D1%82" TargetMode="External"/><Relationship Id="rId30" Type="http://schemas.openxmlformats.org/officeDocument/2006/relationships/hyperlink" Target="https://ru.wikipedia.org/wiki/%D0%90%D0%B2%D1%81%D1%82%D1%80%D0%B0%D0%BB%D0%B8%D1%8F" TargetMode="External"/><Relationship Id="rId35" Type="http://schemas.openxmlformats.org/officeDocument/2006/relationships/hyperlink" Target="https://ru.wikipedia.org/wiki/%D0%A6%D0%B5%D0%BD%D1%82%D1%80%D0%B0%D0%BB%D1%8C%D0%BD%D0%B0%D1%8F_%D0%90%D0%BC%D0%B5%D1%80%D0%B8%D0%BA%D0%B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file:///C:\Users\&#1058;&#1072;&#1090;&#1100;&#1103;&#1085;&#1072;\Downloads\SL_MO_VID_20220815_100003.mp4" TargetMode="External"/><Relationship Id="rId7" Type="http://schemas.openxmlformats.org/officeDocument/2006/relationships/image" Target="../media/image3.jpeg"/><Relationship Id="rId2" Type="http://schemas.openxmlformats.org/officeDocument/2006/relationships/video" Target="file:///C:\Users\&#1058;&#1072;&#1090;&#1100;&#1103;&#1085;&#1072;\Downloads\SL_MO_VID_20220815_095920.mp4" TargetMode="External"/><Relationship Id="rId1" Type="http://schemas.openxmlformats.org/officeDocument/2006/relationships/video" Target="file:///C:\Users\&#1058;&#1072;&#1090;&#1100;&#1103;&#1085;&#1072;\Downloads\VID_20220815_100245.mp4" TargetMode="Externa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498080" cy="518457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Сидорова </a:t>
            </a:r>
            <a:r>
              <a:rPr lang="ru-RU" sz="2800" dirty="0" smtClean="0">
                <a:latin typeface="Arial Black" pitchFamily="34" charset="0"/>
              </a:rPr>
              <a:t>Е</a:t>
            </a:r>
            <a:r>
              <a:rPr lang="ru-RU" sz="2800" dirty="0" smtClean="0">
                <a:latin typeface="Arial Black" pitchFamily="34" charset="0"/>
              </a:rPr>
              <a:t>катерина </a:t>
            </a:r>
            <a:r>
              <a:rPr lang="ru-RU" sz="2800" dirty="0" smtClean="0">
                <a:latin typeface="Arial Black" pitchFamily="34" charset="0"/>
              </a:rPr>
              <a:t>Н</a:t>
            </a:r>
            <a:r>
              <a:rPr lang="ru-RU" sz="2800" dirty="0" smtClean="0">
                <a:latin typeface="Arial Black" pitchFamily="34" charset="0"/>
              </a:rPr>
              <a:t>иколаевна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Arial Black" pitchFamily="34" charset="0"/>
              </a:rPr>
              <a:t>Петрова Ирина Леонидовна 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u="sng" dirty="0" smtClean="0">
                <a:latin typeface="Arial Black" pitchFamily="34" charset="0"/>
              </a:rPr>
              <a:t>Старшая группа</a:t>
            </a:r>
            <a:br>
              <a:rPr lang="ru-RU" sz="2000" u="sng" dirty="0" smtClean="0">
                <a:latin typeface="Arial Black" pitchFamily="34" charset="0"/>
              </a:rPr>
            </a:br>
            <a:r>
              <a:rPr lang="ru-RU" sz="2000" u="sng" dirty="0" smtClean="0">
                <a:latin typeface="Arial Black" pitchFamily="34" charset="0"/>
              </a:rPr>
              <a:t> </a:t>
            </a:r>
            <a:r>
              <a:rPr lang="ru-RU" sz="2000" u="sng" dirty="0" smtClean="0">
                <a:latin typeface="Arial Black" pitchFamily="34" charset="0"/>
              </a:rPr>
              <a:t>Участок №12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Название: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«Цветочное ассорти» 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В изготовлении клумб были использованные покрышки от легковых автомобилей, покрышки были демонтированные в виде цветков, оригинально раскрашены и наполнены торфом и землей  для  хорошего произрастания декоративных растений находящихся</a:t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 в них.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90114" name="AutoShape 2" descr="IMG_20220420_1711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Бархатцы мелкоцветные гербарий."/>
          <p:cNvPicPr>
            <a:picLocks noChangeAspect="1" noChangeArrowheads="1"/>
          </p:cNvPicPr>
          <p:nvPr/>
        </p:nvPicPr>
        <p:blipFill>
          <a:blip r:embed="rId2" cstate="print"/>
          <a:srcRect l="14549" r="10912"/>
          <a:stretch>
            <a:fillRect/>
          </a:stretch>
        </p:blipFill>
        <p:spPr bwMode="auto">
          <a:xfrm>
            <a:off x="7668344" y="4878287"/>
            <a:ext cx="1475656" cy="1979713"/>
          </a:xfrm>
          <a:prstGeom prst="rect">
            <a:avLst/>
          </a:prstGeom>
          <a:noFill/>
        </p:spPr>
      </p:pic>
      <p:pic>
        <p:nvPicPr>
          <p:cNvPr id="6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3" cstate="print"/>
          <a:srcRect t="20363" r="2624" b="6400"/>
          <a:stretch>
            <a:fillRect/>
          </a:stretch>
        </p:blipFill>
        <p:spPr bwMode="auto">
          <a:xfrm>
            <a:off x="7164288" y="0"/>
            <a:ext cx="1512168" cy="852313"/>
          </a:xfrm>
          <a:prstGeom prst="rect">
            <a:avLst/>
          </a:prstGeom>
          <a:noFill/>
        </p:spPr>
      </p:pic>
      <p:pic>
        <p:nvPicPr>
          <p:cNvPr id="7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3" cstate="print"/>
          <a:srcRect t="20363" r="2624" b="6400"/>
          <a:stretch>
            <a:fillRect/>
          </a:stretch>
        </p:blipFill>
        <p:spPr bwMode="auto">
          <a:xfrm>
            <a:off x="5652120" y="0"/>
            <a:ext cx="1512168" cy="852313"/>
          </a:xfrm>
          <a:prstGeom prst="rect">
            <a:avLst/>
          </a:prstGeom>
          <a:noFill/>
        </p:spPr>
      </p:pic>
      <p:pic>
        <p:nvPicPr>
          <p:cNvPr id="8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3" cstate="print"/>
          <a:srcRect t="20363" r="2624" b="6400"/>
          <a:stretch>
            <a:fillRect/>
          </a:stretch>
        </p:blipFill>
        <p:spPr bwMode="auto">
          <a:xfrm>
            <a:off x="4139952" y="0"/>
            <a:ext cx="1512168" cy="852313"/>
          </a:xfrm>
          <a:prstGeom prst="rect">
            <a:avLst/>
          </a:prstGeom>
          <a:noFill/>
        </p:spPr>
      </p:pic>
      <p:pic>
        <p:nvPicPr>
          <p:cNvPr id="9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3" cstate="print"/>
          <a:srcRect t="20363" r="2624" b="6400"/>
          <a:stretch>
            <a:fillRect/>
          </a:stretch>
        </p:blipFill>
        <p:spPr bwMode="auto">
          <a:xfrm>
            <a:off x="2627784" y="0"/>
            <a:ext cx="1512168" cy="852313"/>
          </a:xfrm>
          <a:prstGeom prst="rect">
            <a:avLst/>
          </a:prstGeom>
          <a:noFill/>
        </p:spPr>
      </p:pic>
      <p:pic>
        <p:nvPicPr>
          <p:cNvPr id="10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3" cstate="print"/>
          <a:srcRect t="20363" r="2624" b="6400"/>
          <a:stretch>
            <a:fillRect/>
          </a:stretch>
        </p:blipFill>
        <p:spPr bwMode="auto">
          <a:xfrm>
            <a:off x="1115616" y="0"/>
            <a:ext cx="1512168" cy="85231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Our Calendula Hydrosol is a product of the steam distillation of calendula ..."/>
          <p:cNvPicPr>
            <a:picLocks noChangeAspect="1" noChangeArrowheads="1"/>
          </p:cNvPicPr>
          <p:nvPr/>
        </p:nvPicPr>
        <p:blipFill>
          <a:blip r:embed="rId2" cstate="print"/>
          <a:srcRect t="7740" r="776" b="4534"/>
          <a:stretch>
            <a:fillRect/>
          </a:stretch>
        </p:blipFill>
        <p:spPr bwMode="auto">
          <a:xfrm>
            <a:off x="1043608" y="0"/>
            <a:ext cx="2592288" cy="1196752"/>
          </a:xfrm>
          <a:prstGeom prst="rect">
            <a:avLst/>
          </a:prstGeom>
          <a:noFill/>
        </p:spPr>
      </p:pic>
      <p:pic>
        <p:nvPicPr>
          <p:cNvPr id="4" name="Picture 3" descr="Our Calendula Hydrosol is a product of the steam distillation of calendula ..."/>
          <p:cNvPicPr>
            <a:picLocks noChangeAspect="1" noChangeArrowheads="1"/>
          </p:cNvPicPr>
          <p:nvPr/>
        </p:nvPicPr>
        <p:blipFill>
          <a:blip r:embed="rId2" cstate="print"/>
          <a:srcRect t="7740" r="776" b="4534"/>
          <a:stretch>
            <a:fillRect/>
          </a:stretch>
        </p:blipFill>
        <p:spPr bwMode="auto">
          <a:xfrm>
            <a:off x="3635896" y="0"/>
            <a:ext cx="2592288" cy="1196752"/>
          </a:xfrm>
          <a:prstGeom prst="rect">
            <a:avLst/>
          </a:prstGeom>
          <a:noFill/>
        </p:spPr>
      </p:pic>
      <p:pic>
        <p:nvPicPr>
          <p:cNvPr id="5" name="Picture 3" descr="Our Calendula Hydrosol is a product of the steam distillation of calendula ..."/>
          <p:cNvPicPr>
            <a:picLocks noChangeAspect="1" noChangeArrowheads="1"/>
          </p:cNvPicPr>
          <p:nvPr/>
        </p:nvPicPr>
        <p:blipFill>
          <a:blip r:embed="rId2" cstate="print"/>
          <a:srcRect t="7740" r="776" b="4534"/>
          <a:stretch>
            <a:fillRect/>
          </a:stretch>
        </p:blipFill>
        <p:spPr bwMode="auto">
          <a:xfrm>
            <a:off x="6300192" y="0"/>
            <a:ext cx="2592288" cy="1196752"/>
          </a:xfrm>
          <a:prstGeom prst="rect">
            <a:avLst/>
          </a:prstGeom>
          <a:noFill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5449" b="21037"/>
          <a:stretch>
            <a:fillRect/>
          </a:stretch>
        </p:blipFill>
        <p:spPr bwMode="auto">
          <a:xfrm>
            <a:off x="1043608" y="1124744"/>
            <a:ext cx="272098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3488" r="4651" b="11047"/>
          <a:stretch>
            <a:fillRect/>
          </a:stretch>
        </p:blipFill>
        <p:spPr bwMode="auto">
          <a:xfrm>
            <a:off x="6372200" y="1196753"/>
            <a:ext cx="237626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4" name="Picture 6" descr="C:\Users\Татьяна\Downloads\IMG_20220815_09521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t="5521" b="13505"/>
          <a:stretch>
            <a:fillRect/>
          </a:stretch>
        </p:blipFill>
        <p:spPr bwMode="auto">
          <a:xfrm>
            <a:off x="3851920" y="3645024"/>
            <a:ext cx="2592288" cy="279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79912" y="1196752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/>
              <a:t>Пету́ния</a:t>
            </a:r>
            <a:r>
              <a:rPr lang="ru-RU" sz="1100" dirty="0"/>
              <a:t>, </a:t>
            </a:r>
            <a:r>
              <a:rPr lang="ru-RU" sz="1100" dirty="0" smtClean="0"/>
              <a:t> или</a:t>
            </a:r>
            <a:r>
              <a:rPr lang="ru-RU" sz="1100" dirty="0"/>
              <a:t> </a:t>
            </a:r>
            <a:r>
              <a:rPr lang="ru-RU" sz="1100" b="1" dirty="0" smtClean="0"/>
              <a:t>Петунья</a:t>
            </a:r>
          </a:p>
          <a:p>
            <a:r>
              <a:rPr lang="ru-RU" sz="1100" dirty="0"/>
              <a:t> (</a:t>
            </a:r>
            <a:r>
              <a:rPr lang="ru-RU" sz="1100" dirty="0">
                <a:hlinkClick r:id="rId6" tooltip="Латинский язык"/>
              </a:rPr>
              <a:t>лат.</a:t>
            </a:r>
            <a:r>
              <a:rPr lang="ru-RU" sz="1100" dirty="0"/>
              <a:t> </a:t>
            </a:r>
            <a:r>
              <a:rPr lang="ru-RU" sz="1100" i="1" dirty="0" err="1"/>
              <a:t>Petunia</a:t>
            </a:r>
            <a:r>
              <a:rPr lang="ru-RU" sz="1100" dirty="0"/>
              <a:t> от </a:t>
            </a:r>
            <a:r>
              <a:rPr lang="ru-RU" sz="1100" dirty="0">
                <a:hlinkClick r:id="rId7" tooltip="Французский язык"/>
              </a:rPr>
              <a:t>фр.</a:t>
            </a:r>
            <a:r>
              <a:rPr lang="ru-RU" sz="1100" dirty="0"/>
              <a:t> </a:t>
            </a:r>
            <a:r>
              <a:rPr lang="ru-RU" sz="1100" i="1" dirty="0" err="1"/>
              <a:t>petun</a:t>
            </a:r>
            <a:r>
              <a:rPr lang="ru-RU" sz="1100" dirty="0"/>
              <a:t> — табак) — </a:t>
            </a:r>
            <a:r>
              <a:rPr lang="ru-RU" sz="1100" dirty="0">
                <a:hlinkClick r:id="rId8" tooltip="Род (биология)"/>
              </a:rPr>
              <a:t>род</a:t>
            </a:r>
            <a:r>
              <a:rPr lang="ru-RU" sz="1100" dirty="0"/>
              <a:t> </a:t>
            </a:r>
            <a:r>
              <a:rPr lang="ru-RU" sz="1100" dirty="0" smtClean="0">
                <a:hlinkClick r:id="rId9" tooltip="Трава"/>
              </a:rPr>
              <a:t>травянистых</a:t>
            </a:r>
            <a:r>
              <a:rPr lang="ru-RU" sz="1100" dirty="0" smtClean="0"/>
              <a:t> </a:t>
            </a:r>
            <a:r>
              <a:rPr lang="ru-RU" sz="1100" dirty="0"/>
              <a:t> </a:t>
            </a:r>
            <a:r>
              <a:rPr lang="ru-RU" sz="1100" dirty="0" smtClean="0"/>
              <a:t>или </a:t>
            </a:r>
          </a:p>
          <a:p>
            <a:r>
              <a:rPr lang="ru-RU" sz="1100" dirty="0"/>
              <a:t> </a:t>
            </a:r>
            <a:r>
              <a:rPr lang="ru-RU" sz="1100" dirty="0" smtClean="0"/>
              <a:t>полукустарниковых </a:t>
            </a:r>
            <a:r>
              <a:rPr lang="ru-RU" sz="1100" dirty="0"/>
              <a:t> </a:t>
            </a:r>
            <a:r>
              <a:rPr lang="ru-RU" sz="1100" dirty="0">
                <a:hlinkClick r:id="rId10" tooltip="Многолетние растения"/>
              </a:rPr>
              <a:t>многолетних</a:t>
            </a:r>
            <a:r>
              <a:rPr lang="ru-RU" sz="1100" dirty="0"/>
              <a:t> </a:t>
            </a:r>
            <a:r>
              <a:rPr lang="ru-RU" sz="1100" dirty="0">
                <a:hlinkClick r:id="rId11" tooltip="Растение"/>
              </a:rPr>
              <a:t>растений</a:t>
            </a:r>
            <a:r>
              <a:rPr lang="ru-RU" sz="1100" dirty="0"/>
              <a:t> </a:t>
            </a:r>
            <a:r>
              <a:rPr lang="ru-RU" sz="1100" dirty="0" smtClean="0"/>
              <a:t>  семейства</a:t>
            </a:r>
            <a:r>
              <a:rPr lang="ru-RU" sz="1100" dirty="0"/>
              <a:t> </a:t>
            </a:r>
            <a:r>
              <a:rPr lang="ru-RU" sz="1100" dirty="0">
                <a:hlinkClick r:id="rId12" tooltip="Паслёновые"/>
              </a:rPr>
              <a:t>Паслёновые</a:t>
            </a:r>
            <a:r>
              <a:rPr lang="ru-RU" sz="1100" dirty="0"/>
              <a:t> (</a:t>
            </a:r>
            <a:r>
              <a:rPr lang="ru-RU" sz="1100" i="1" dirty="0" err="1"/>
              <a:t>Solanaceae</a:t>
            </a:r>
            <a:r>
              <a:rPr lang="ru-RU" sz="1100" dirty="0"/>
              <a:t>), высотой от 10 см до 1 метра. Происходит </a:t>
            </a:r>
            <a:r>
              <a:rPr lang="ru-RU" sz="1100" dirty="0" smtClean="0"/>
              <a:t>  из</a:t>
            </a:r>
            <a:r>
              <a:rPr lang="ru-RU" sz="1100" dirty="0"/>
              <a:t> </a:t>
            </a:r>
            <a:r>
              <a:rPr lang="ru-RU" sz="1100" dirty="0" smtClean="0">
                <a:hlinkClick r:id="rId13" tooltip="Тропики"/>
              </a:rPr>
              <a:t>тропических</a:t>
            </a:r>
            <a:endParaRPr lang="ru-RU" sz="1100" dirty="0" smtClean="0"/>
          </a:p>
          <a:p>
            <a:r>
              <a:rPr lang="ru-RU" sz="1100" dirty="0"/>
              <a:t> регионов </a:t>
            </a:r>
            <a:r>
              <a:rPr lang="ru-RU" sz="1100" dirty="0" smtClean="0">
                <a:hlinkClick r:id="rId14" tooltip="Южная Америка"/>
              </a:rPr>
              <a:t>Южной </a:t>
            </a:r>
            <a:r>
              <a:rPr lang="ru-RU" sz="1100" dirty="0">
                <a:hlinkClick r:id="rId14" tooltip="Южная Америка"/>
              </a:rPr>
              <a:t>Америки</a:t>
            </a:r>
            <a:r>
              <a:rPr lang="ru-RU" sz="1100" dirty="0"/>
              <a:t>, главным образом </a:t>
            </a:r>
            <a:r>
              <a:rPr lang="ru-RU" sz="1100" dirty="0" smtClean="0">
                <a:hlinkClick r:id="rId15" tooltip="Бразилия"/>
              </a:rPr>
              <a:t>Бразилии</a:t>
            </a:r>
            <a:r>
              <a:rPr lang="ru-RU" sz="1100" dirty="0" smtClean="0"/>
              <a:t>.</a:t>
            </a:r>
            <a:r>
              <a:rPr lang="ru-RU" sz="1100" b="1" dirty="0"/>
              <a:t> Обычно</a:t>
            </a:r>
            <a:r>
              <a:rPr lang="ru-RU" sz="1100" dirty="0"/>
              <a:t> </a:t>
            </a:r>
            <a:r>
              <a:rPr lang="ru-RU" sz="1100" b="1" dirty="0"/>
              <a:t>цвести</a:t>
            </a:r>
            <a:r>
              <a:rPr lang="ru-RU" sz="1100" dirty="0"/>
              <a:t> </a:t>
            </a:r>
            <a:r>
              <a:rPr lang="ru-RU" sz="1100" b="1" dirty="0"/>
              <a:t>петуния</a:t>
            </a:r>
            <a:r>
              <a:rPr lang="ru-RU" sz="1100" dirty="0"/>
              <a:t> </a:t>
            </a:r>
            <a:r>
              <a:rPr lang="ru-RU" sz="1100" b="1" dirty="0"/>
              <a:t>начинает</a:t>
            </a:r>
            <a:r>
              <a:rPr lang="ru-RU" sz="1100" dirty="0"/>
              <a:t> </a:t>
            </a:r>
            <a:r>
              <a:rPr lang="ru-RU" sz="1100" b="1" dirty="0"/>
              <a:t>через</a:t>
            </a:r>
            <a:r>
              <a:rPr lang="ru-RU" sz="1100" dirty="0"/>
              <a:t> </a:t>
            </a:r>
            <a:r>
              <a:rPr lang="ru-RU" sz="1100" b="1" dirty="0"/>
              <a:t>70-75</a:t>
            </a:r>
            <a:r>
              <a:rPr lang="ru-RU" sz="1100" dirty="0"/>
              <a:t> </a:t>
            </a:r>
            <a:r>
              <a:rPr lang="ru-RU" sz="1100" b="1" dirty="0"/>
              <a:t>дней</a:t>
            </a:r>
            <a:r>
              <a:rPr lang="ru-RU" sz="1100" dirty="0"/>
              <a:t> </a:t>
            </a:r>
            <a:r>
              <a:rPr lang="ru-RU" sz="1100" b="1" dirty="0"/>
              <a:t>после</a:t>
            </a:r>
            <a:r>
              <a:rPr lang="ru-RU" sz="1100" dirty="0"/>
              <a:t> </a:t>
            </a:r>
            <a:r>
              <a:rPr lang="ru-RU" sz="1100" b="1" dirty="0"/>
              <a:t>посева.</a:t>
            </a:r>
            <a:r>
              <a:rPr lang="ru-RU" sz="1100" dirty="0"/>
              <a:t> И цветет все лето до самых заморозков.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5688" y="3789040"/>
            <a:ext cx="28083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 smtClean="0"/>
              <a:t>Ба́рхатцы</a:t>
            </a:r>
            <a:r>
              <a:rPr lang="ru-RU" sz="1100" baseline="30000" dirty="0"/>
              <a:t> </a:t>
            </a:r>
            <a:r>
              <a:rPr lang="ru-RU" sz="1100" dirty="0"/>
              <a:t> (</a:t>
            </a:r>
            <a:r>
              <a:rPr lang="ru-RU" sz="1100" dirty="0">
                <a:hlinkClick r:id="rId6" tooltip="Латинский язык"/>
              </a:rPr>
              <a:t>лат.</a:t>
            </a:r>
            <a:r>
              <a:rPr lang="ru-RU" sz="1100" dirty="0"/>
              <a:t> </a:t>
            </a:r>
            <a:r>
              <a:rPr lang="ru-RU" sz="1100" i="1" dirty="0" err="1"/>
              <a:t>Tagétes</a:t>
            </a:r>
            <a:r>
              <a:rPr lang="ru-RU" sz="1100" dirty="0"/>
              <a:t>) </a:t>
            </a:r>
            <a:r>
              <a:rPr lang="ru-RU" sz="1100" dirty="0" smtClean="0">
                <a:hlinkClick r:id="rId8" tooltip="Род (биология)"/>
              </a:rPr>
              <a:t>род</a:t>
            </a:r>
            <a:r>
              <a:rPr lang="ru-RU" sz="1100" dirty="0"/>
              <a:t> </a:t>
            </a:r>
            <a:r>
              <a:rPr lang="ru-RU" sz="1100" dirty="0">
                <a:hlinkClick r:id="rId16" tooltip="Однолетние растения"/>
              </a:rPr>
              <a:t>однолетних</a:t>
            </a:r>
            <a:r>
              <a:rPr lang="ru-RU" sz="1100" dirty="0"/>
              <a:t> и </a:t>
            </a:r>
            <a:r>
              <a:rPr lang="ru-RU" sz="1100" dirty="0">
                <a:hlinkClick r:id="rId10" tooltip="Многолетние растения"/>
              </a:rPr>
              <a:t>многолетних</a:t>
            </a:r>
            <a:r>
              <a:rPr lang="ru-RU" sz="1100" dirty="0"/>
              <a:t> </a:t>
            </a:r>
            <a:r>
              <a:rPr lang="ru-RU" sz="1100" dirty="0" smtClean="0"/>
              <a:t> растений  семейства</a:t>
            </a:r>
            <a:r>
              <a:rPr lang="ru-RU" sz="1100" dirty="0"/>
              <a:t> </a:t>
            </a:r>
            <a:r>
              <a:rPr lang="ru-RU" sz="1100" dirty="0" smtClean="0"/>
              <a:t> </a:t>
            </a:r>
            <a:r>
              <a:rPr lang="ru-RU" sz="1100" dirty="0" smtClean="0">
                <a:hlinkClick r:id="rId17" tooltip="Астровые"/>
              </a:rPr>
              <a:t>астровые</a:t>
            </a:r>
            <a:r>
              <a:rPr lang="ru-RU" sz="1100" dirty="0" smtClean="0"/>
              <a:t>.</a:t>
            </a:r>
            <a:r>
              <a:rPr lang="ru-RU" sz="1100" dirty="0"/>
              <a:t> Происходят из </a:t>
            </a:r>
            <a:r>
              <a:rPr lang="ru-RU" sz="1100" dirty="0">
                <a:hlinkClick r:id="rId18" tooltip="Америка"/>
              </a:rPr>
              <a:t>Америки</a:t>
            </a:r>
            <a:r>
              <a:rPr lang="ru-RU" sz="1100" dirty="0"/>
              <a:t>, где дико произрастают от </a:t>
            </a:r>
            <a:r>
              <a:rPr lang="ru-RU" sz="1100" dirty="0" err="1" smtClean="0">
                <a:hlinkClick r:id="rId19" tooltip="Нью-Мексико"/>
              </a:rPr>
              <a:t>Нью</a:t>
            </a:r>
            <a:r>
              <a:rPr lang="ru-RU" sz="1100" dirty="0" smtClean="0">
                <a:hlinkClick r:id="rId19" tooltip="Нью-Мексико"/>
              </a:rPr>
              <a:t>- </a:t>
            </a:r>
            <a:r>
              <a:rPr lang="ru-RU" sz="1100" dirty="0" err="1" smtClean="0">
                <a:hlinkClick r:id="rId19" tooltip="Нью-Мексико"/>
              </a:rPr>
              <a:t>Мексико</a:t>
            </a:r>
            <a:r>
              <a:rPr lang="ru-RU" sz="1100" dirty="0"/>
              <a:t> </a:t>
            </a:r>
            <a:r>
              <a:rPr lang="ru-RU" sz="1100" dirty="0" smtClean="0"/>
              <a:t>и</a:t>
            </a:r>
          </a:p>
          <a:p>
            <a:r>
              <a:rPr lang="ru-RU" sz="1100" dirty="0"/>
              <a:t> </a:t>
            </a:r>
            <a:r>
              <a:rPr lang="ru-RU" sz="1100" dirty="0">
                <a:hlinkClick r:id="rId20" tooltip="Аризона"/>
              </a:rPr>
              <a:t>Аризоны</a:t>
            </a:r>
            <a:r>
              <a:rPr lang="ru-RU" sz="1100" dirty="0"/>
              <a:t> до </a:t>
            </a:r>
            <a:r>
              <a:rPr lang="ru-RU" sz="1100" dirty="0" smtClean="0">
                <a:hlinkClick r:id="rId21" tooltip="Аргентина"/>
              </a:rPr>
              <a:t>Аргентины</a:t>
            </a:r>
            <a:r>
              <a:rPr lang="ru-RU" sz="1100" dirty="0" smtClean="0"/>
              <a:t>.</a:t>
            </a:r>
          </a:p>
          <a:p>
            <a:r>
              <a:rPr lang="ru-RU" sz="1100" dirty="0" smtClean="0"/>
              <a:t>В   Англии в переводе</a:t>
            </a:r>
            <a:r>
              <a:rPr lang="ru-RU" sz="1100" dirty="0"/>
              <a:t> — </a:t>
            </a:r>
            <a:r>
              <a:rPr lang="ru-RU" sz="1100" dirty="0">
                <a:hlinkClick r:id="rId22" tooltip="Английский язык"/>
              </a:rPr>
              <a:t>англ.</a:t>
            </a:r>
            <a:r>
              <a:rPr lang="ru-RU" sz="1100" dirty="0"/>
              <a:t> </a:t>
            </a:r>
            <a:r>
              <a:rPr lang="ru-RU" sz="1100" i="1" dirty="0"/>
              <a:t>«</a:t>
            </a:r>
            <a:r>
              <a:rPr lang="ru-RU" sz="1100" i="1" dirty="0" err="1"/>
              <a:t>marigolds</a:t>
            </a:r>
            <a:r>
              <a:rPr lang="ru-RU" sz="1100" i="1" dirty="0"/>
              <a:t>»</a:t>
            </a:r>
            <a:r>
              <a:rPr lang="ru-RU" sz="1100" dirty="0"/>
              <a:t> (золото Мэри</a:t>
            </a:r>
            <a:r>
              <a:rPr lang="ru-RU" sz="1100" dirty="0" smtClean="0"/>
              <a:t>).</a:t>
            </a:r>
          </a:p>
          <a:p>
            <a:r>
              <a:rPr lang="ru-RU" sz="1100" dirty="0">
                <a:hlinkClick r:id="rId23" tooltip="Стебли"/>
              </a:rPr>
              <a:t>Стебли</a:t>
            </a:r>
            <a:r>
              <a:rPr lang="ru-RU" sz="1100" dirty="0"/>
              <a:t> — прямостоячие, разветвлённые, образуют компактный или раскидистый куст высотой от 20 до 120 см</a:t>
            </a:r>
            <a:r>
              <a:rPr lang="ru-RU" sz="1100" dirty="0" smtClean="0"/>
              <a:t>.</a:t>
            </a:r>
            <a:r>
              <a:rPr lang="ru-RU" sz="1100" dirty="0"/>
              <a:t> Время цветения: С июня по </a:t>
            </a:r>
            <a:r>
              <a:rPr lang="ru-RU" sz="1100" dirty="0" err="1" smtClean="0"/>
              <a:t>ноябрь.Очень</a:t>
            </a:r>
            <a:r>
              <a:rPr lang="ru-RU" sz="1100" dirty="0" smtClean="0"/>
              <a:t> </a:t>
            </a:r>
            <a:r>
              <a:rPr lang="ru-RU" sz="1100" dirty="0" err="1" smtClean="0"/>
              <a:t>мноо</a:t>
            </a:r>
            <a:r>
              <a:rPr lang="ru-RU" sz="1100" dirty="0" smtClean="0"/>
              <a:t> разновидностей.</a:t>
            </a:r>
          </a:p>
          <a:p>
            <a:r>
              <a:rPr lang="ru-RU" sz="1100" dirty="0" err="1" smtClean="0"/>
              <a:t>Прянность</a:t>
            </a:r>
            <a:r>
              <a:rPr lang="ru-RU" sz="1100" dirty="0" smtClean="0"/>
              <a:t> </a:t>
            </a:r>
            <a:r>
              <a:rPr lang="ru-RU" sz="1100" dirty="0"/>
              <a:t>из бархатцев известна под </a:t>
            </a:r>
            <a:r>
              <a:rPr lang="ru-RU" sz="1100" dirty="0" smtClean="0"/>
              <a:t>названием </a:t>
            </a:r>
            <a:r>
              <a:rPr lang="ru-RU" sz="1100" dirty="0"/>
              <a:t> </a:t>
            </a:r>
            <a:r>
              <a:rPr lang="ru-RU" sz="1100" b="1" dirty="0"/>
              <a:t>имеретинский шафран</a:t>
            </a:r>
            <a:r>
              <a:rPr lang="ru-RU" sz="11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356992"/>
            <a:ext cx="30243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Ноготки́ </a:t>
            </a:r>
            <a:r>
              <a:rPr lang="ru-RU" sz="1100" b="1" dirty="0" err="1" smtClean="0"/>
              <a:t>лека́рственные</a:t>
            </a:r>
            <a:r>
              <a:rPr lang="ru-RU" sz="1100" dirty="0" smtClean="0"/>
              <a:t>, или </a:t>
            </a:r>
            <a:r>
              <a:rPr lang="ru-RU" sz="1100" b="1" dirty="0" err="1" smtClean="0"/>
              <a:t>кале́ндула</a:t>
            </a:r>
            <a:r>
              <a:rPr lang="ru-RU" sz="1100" b="1" dirty="0" smtClean="0"/>
              <a:t> лекарственная </a:t>
            </a:r>
            <a:r>
              <a:rPr lang="ru-RU" sz="1100" dirty="0" smtClean="0"/>
              <a:t> (</a:t>
            </a:r>
            <a:r>
              <a:rPr lang="ru-RU" sz="1100" dirty="0" smtClean="0">
                <a:hlinkClick r:id="rId6" tooltip="Латинский язык"/>
              </a:rPr>
              <a:t>лат.</a:t>
            </a:r>
            <a:r>
              <a:rPr lang="ru-RU" sz="1100" dirty="0" smtClean="0"/>
              <a:t> </a:t>
            </a:r>
            <a:r>
              <a:rPr lang="ru-RU" sz="1100" i="1" dirty="0" err="1" smtClean="0"/>
              <a:t>Caléndula</a:t>
            </a:r>
            <a:r>
              <a:rPr lang="ru-RU" sz="1100" i="1" dirty="0" smtClean="0"/>
              <a:t> </a:t>
            </a:r>
            <a:r>
              <a:rPr lang="ru-RU" sz="1100" i="1" dirty="0" err="1" smtClean="0"/>
              <a:t>officinális</a:t>
            </a:r>
            <a:r>
              <a:rPr lang="ru-RU" sz="1100" dirty="0" smtClean="0"/>
              <a:t>) — </a:t>
            </a:r>
            <a:r>
              <a:rPr lang="ru-RU" sz="1100" dirty="0" smtClean="0">
                <a:hlinkClick r:id="rId24" tooltip="Травянистые растения"/>
              </a:rPr>
              <a:t>травянистое</a:t>
            </a:r>
            <a:r>
              <a:rPr lang="ru-RU" sz="1100" dirty="0" smtClean="0"/>
              <a:t> растение, </a:t>
            </a:r>
            <a:r>
              <a:rPr lang="ru-RU" sz="1100" dirty="0" smtClean="0">
                <a:hlinkClick r:id="rId25" tooltip="Биологический вид"/>
              </a:rPr>
              <a:t>вид</a:t>
            </a:r>
            <a:r>
              <a:rPr lang="ru-RU" sz="1100" dirty="0" smtClean="0"/>
              <a:t> </a:t>
            </a:r>
            <a:r>
              <a:rPr lang="ru-RU" sz="1100" dirty="0" smtClean="0">
                <a:hlinkClick r:id="rId8" tooltip="Род (биология)"/>
              </a:rPr>
              <a:t>рода</a:t>
            </a:r>
            <a:r>
              <a:rPr lang="ru-RU" sz="1100" dirty="0" smtClean="0"/>
              <a:t> </a:t>
            </a:r>
            <a:r>
              <a:rPr lang="ru-RU" sz="1100" dirty="0" smtClean="0">
                <a:hlinkClick r:id="rId26" tooltip="Календула"/>
              </a:rPr>
              <a:t>Календула</a:t>
            </a:r>
            <a:r>
              <a:rPr lang="ru-RU" sz="1100" dirty="0" smtClean="0"/>
              <a:t>  семейства </a:t>
            </a:r>
            <a:r>
              <a:rPr lang="ru-RU" sz="1100" dirty="0" smtClean="0">
                <a:hlinkClick r:id="rId17" tooltip="Астровые"/>
              </a:rPr>
              <a:t>Астровые</a:t>
            </a:r>
            <a:r>
              <a:rPr lang="ru-RU" sz="1100" dirty="0" smtClean="0"/>
              <a:t> (</a:t>
            </a:r>
            <a:r>
              <a:rPr lang="ru-RU" sz="1100" i="1" dirty="0" err="1" smtClean="0"/>
              <a:t>Asteraceae</a:t>
            </a:r>
            <a:r>
              <a:rPr lang="ru-RU" sz="1100" dirty="0" smtClean="0"/>
              <a:t>). </a:t>
            </a:r>
            <a:r>
              <a:rPr lang="ru-RU" sz="1100" dirty="0" err="1" smtClean="0"/>
              <a:t>Натурализировано</a:t>
            </a:r>
            <a:r>
              <a:rPr lang="ru-RU" sz="1100" dirty="0" smtClean="0"/>
              <a:t> и культивируется повсеместно в </a:t>
            </a:r>
            <a:r>
              <a:rPr lang="ru-RU" sz="1100" dirty="0" smtClean="0">
                <a:hlinkClick r:id="rId27" tooltip="Умеренный климат"/>
              </a:rPr>
              <a:t>умеренном климате</a:t>
            </a:r>
            <a:r>
              <a:rPr lang="ru-RU" sz="1100" dirty="0" smtClean="0"/>
              <a:t> </a:t>
            </a:r>
            <a:r>
              <a:rPr lang="ru-RU" sz="1100" dirty="0" smtClean="0">
                <a:hlinkClick r:id="rId28" tooltip="Европа"/>
              </a:rPr>
              <a:t>Европы</a:t>
            </a:r>
            <a:r>
              <a:rPr lang="ru-RU" sz="1100" dirty="0" smtClean="0"/>
              <a:t>, </a:t>
            </a:r>
            <a:r>
              <a:rPr lang="ru-RU" sz="1100" dirty="0" smtClean="0">
                <a:hlinkClick r:id="rId29" tooltip="Азия"/>
              </a:rPr>
              <a:t>Азии</a:t>
            </a:r>
            <a:r>
              <a:rPr lang="ru-RU" sz="1100" dirty="0" smtClean="0"/>
              <a:t> и </a:t>
            </a:r>
            <a:r>
              <a:rPr lang="ru-RU" sz="1100" dirty="0" smtClean="0">
                <a:hlinkClick r:id="rId30" tooltip="Австралия"/>
              </a:rPr>
              <a:t>Австралии</a:t>
            </a:r>
            <a:r>
              <a:rPr lang="ru-RU" sz="1100" dirty="0" smtClean="0"/>
              <a:t>. Родина растения неизвестна</a:t>
            </a:r>
            <a:r>
              <a:rPr lang="ru-RU" sz="1100" baseline="30000" dirty="0" smtClean="0">
                <a:hlinkClick r:id="rId31"/>
              </a:rPr>
              <a:t>[2]</a:t>
            </a:r>
            <a:r>
              <a:rPr lang="ru-RU" sz="1100" dirty="0" smtClean="0"/>
              <a:t>.</a:t>
            </a:r>
            <a:r>
              <a:rPr lang="ru-RU" sz="1100" dirty="0" smtClean="0">
                <a:hlinkClick r:id="rId16" tooltip="Однолетние растения"/>
              </a:rPr>
              <a:t> Однолетнее</a:t>
            </a:r>
            <a:r>
              <a:rPr lang="ru-RU" sz="1100" dirty="0" smtClean="0"/>
              <a:t> прямостоячее растение высотой от 20 до 75 см. Цветёт с июня до осенних заморозков. Плоды созревают в июле — сентябре.</a:t>
            </a:r>
          </a:p>
          <a:p>
            <a:r>
              <a:rPr lang="ru-RU" sz="1100" b="1" dirty="0"/>
              <a:t>Агератум</a:t>
            </a:r>
            <a:r>
              <a:rPr lang="ru-RU" sz="1100" dirty="0"/>
              <a:t> (</a:t>
            </a:r>
            <a:r>
              <a:rPr lang="ru-RU" sz="1100" dirty="0">
                <a:hlinkClick r:id="rId6" tooltip="Латинский язык"/>
              </a:rPr>
              <a:t>лат.</a:t>
            </a:r>
            <a:r>
              <a:rPr lang="ru-RU" sz="1100" dirty="0"/>
              <a:t> </a:t>
            </a:r>
            <a:r>
              <a:rPr lang="ru-RU" sz="1100" i="1" dirty="0" err="1"/>
              <a:t>Ageratum</a:t>
            </a:r>
            <a:r>
              <a:rPr lang="ru-RU" sz="1100" dirty="0"/>
              <a:t>) — </a:t>
            </a:r>
            <a:r>
              <a:rPr lang="ru-RU" sz="1100" dirty="0">
                <a:hlinkClick r:id="rId8" tooltip="Род (биология)"/>
              </a:rPr>
              <a:t>род</a:t>
            </a:r>
            <a:r>
              <a:rPr lang="ru-RU" sz="1100" dirty="0"/>
              <a:t> растений </a:t>
            </a:r>
            <a:r>
              <a:rPr lang="ru-RU" sz="1100" dirty="0">
                <a:hlinkClick r:id="rId32" tooltip="Семейство"/>
              </a:rPr>
              <a:t>семейства</a:t>
            </a:r>
            <a:r>
              <a:rPr lang="ru-RU" sz="1100" dirty="0"/>
              <a:t> </a:t>
            </a:r>
            <a:r>
              <a:rPr lang="ru-RU" sz="1100" dirty="0">
                <a:hlinkClick r:id="rId17" tooltip="Астровые"/>
              </a:rPr>
              <a:t>Астровые</a:t>
            </a:r>
            <a:r>
              <a:rPr lang="ru-RU" sz="1100" dirty="0"/>
              <a:t> (</a:t>
            </a:r>
            <a:r>
              <a:rPr lang="ru-RU" sz="1100" i="1" dirty="0" err="1"/>
              <a:t>Asteraceae</a:t>
            </a:r>
            <a:r>
              <a:rPr lang="ru-RU" sz="1100" dirty="0"/>
              <a:t>). Растения преимущественно встречаются в </a:t>
            </a:r>
            <a:r>
              <a:rPr lang="ru-RU" sz="1100" dirty="0">
                <a:hlinkClick r:id="rId33" tooltip="Восточная Индия"/>
              </a:rPr>
              <a:t>Восточной Индии</a:t>
            </a:r>
            <a:r>
              <a:rPr lang="ru-RU" sz="1100" dirty="0"/>
              <a:t>, </a:t>
            </a:r>
            <a:r>
              <a:rPr lang="ru-RU" sz="1100" dirty="0">
                <a:hlinkClick r:id="rId34" tooltip="Северная Америка"/>
              </a:rPr>
              <a:t>Северной</a:t>
            </a:r>
            <a:r>
              <a:rPr lang="ru-RU" sz="1100" dirty="0"/>
              <a:t> и </a:t>
            </a:r>
            <a:r>
              <a:rPr lang="ru-RU" sz="1100" dirty="0">
                <a:hlinkClick r:id="rId35" tooltip="Центральная Америка"/>
              </a:rPr>
              <a:t>Центральной Америке</a:t>
            </a:r>
            <a:r>
              <a:rPr lang="ru-RU" sz="1100" dirty="0" smtClean="0"/>
              <a:t>. Латинское  </a:t>
            </a:r>
            <a:r>
              <a:rPr lang="ru-RU" sz="1100" dirty="0"/>
              <a:t>название происходит от </a:t>
            </a:r>
            <a:r>
              <a:rPr lang="ru-RU" sz="1100" dirty="0">
                <a:hlinkClick r:id="rId36" tooltip="Греческий язык"/>
              </a:rPr>
              <a:t>греч.</a:t>
            </a:r>
            <a:r>
              <a:rPr lang="ru-RU" sz="1100" dirty="0"/>
              <a:t> </a:t>
            </a:r>
            <a:r>
              <a:rPr lang="ru-RU" sz="1100" dirty="0" err="1"/>
              <a:t>ageratos</a:t>
            </a:r>
            <a:r>
              <a:rPr lang="ru-RU" sz="1100" dirty="0"/>
              <a:t> — </a:t>
            </a:r>
            <a:r>
              <a:rPr lang="ru-RU" sz="1100" i="1" dirty="0"/>
              <a:t>нестареющий</a:t>
            </a:r>
            <a:r>
              <a:rPr lang="ru-RU" sz="1100" dirty="0"/>
              <a:t>, так как растение долго сохраняет свежий вид</a:t>
            </a:r>
            <a:r>
              <a:rPr lang="ru-RU" sz="1100" dirty="0" smtClean="0"/>
              <a:t>.</a:t>
            </a:r>
            <a:r>
              <a:rPr lang="ru-RU" sz="1100" dirty="0"/>
              <a:t> Цветёт очень обильно с июня до первых </a:t>
            </a:r>
            <a:r>
              <a:rPr lang="ru-RU" sz="1100" dirty="0" smtClean="0"/>
              <a:t>заморозков.</a:t>
            </a:r>
            <a:endParaRPr lang="ru-RU" sz="1100" dirty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clickandgrow.ru/alboms/3/10437/.427x427/91a0bf713.jpg"/>
          <p:cNvPicPr>
            <a:picLocks noChangeAspect="1" noChangeArrowheads="1"/>
          </p:cNvPicPr>
          <p:nvPr/>
        </p:nvPicPr>
        <p:blipFill>
          <a:blip r:embed="rId2" cstate="print"/>
          <a:srcRect l="7082" t="24787" b="29181"/>
          <a:stretch>
            <a:fillRect/>
          </a:stretch>
        </p:blipFill>
        <p:spPr bwMode="auto">
          <a:xfrm>
            <a:off x="1043608" y="0"/>
            <a:ext cx="2376263" cy="1008112"/>
          </a:xfrm>
          <a:prstGeom prst="rect">
            <a:avLst/>
          </a:prstGeom>
          <a:noFill/>
        </p:spPr>
      </p:pic>
      <p:pic>
        <p:nvPicPr>
          <p:cNvPr id="3" name="Picture 2" descr="https://clickandgrow.ru/alboms/3/10437/.427x427/91a0bf713.jpg"/>
          <p:cNvPicPr>
            <a:picLocks noChangeAspect="1" noChangeArrowheads="1"/>
          </p:cNvPicPr>
          <p:nvPr/>
        </p:nvPicPr>
        <p:blipFill>
          <a:blip r:embed="rId2" cstate="print"/>
          <a:srcRect l="7082" t="24787" b="29181"/>
          <a:stretch>
            <a:fillRect/>
          </a:stretch>
        </p:blipFill>
        <p:spPr bwMode="auto">
          <a:xfrm>
            <a:off x="2843808" y="0"/>
            <a:ext cx="2376263" cy="1008112"/>
          </a:xfrm>
          <a:prstGeom prst="rect">
            <a:avLst/>
          </a:prstGeom>
          <a:noFill/>
        </p:spPr>
      </p:pic>
      <p:pic>
        <p:nvPicPr>
          <p:cNvPr id="4" name="Picture 2" descr="https://clickandgrow.ru/alboms/3/10437/.427x427/91a0bf713.jpg"/>
          <p:cNvPicPr>
            <a:picLocks noChangeAspect="1" noChangeArrowheads="1"/>
          </p:cNvPicPr>
          <p:nvPr/>
        </p:nvPicPr>
        <p:blipFill>
          <a:blip r:embed="rId2" cstate="print"/>
          <a:srcRect l="7082" t="24787" b="29181"/>
          <a:stretch>
            <a:fillRect/>
          </a:stretch>
        </p:blipFill>
        <p:spPr bwMode="auto">
          <a:xfrm>
            <a:off x="4860032" y="0"/>
            <a:ext cx="2376263" cy="1008112"/>
          </a:xfrm>
          <a:prstGeom prst="rect">
            <a:avLst/>
          </a:prstGeom>
          <a:noFill/>
        </p:spPr>
      </p:pic>
      <p:pic>
        <p:nvPicPr>
          <p:cNvPr id="5" name="Picture 2" descr="https://clickandgrow.ru/alboms/3/10437/.427x427/91a0bf713.jpg"/>
          <p:cNvPicPr>
            <a:picLocks noChangeAspect="1" noChangeArrowheads="1"/>
          </p:cNvPicPr>
          <p:nvPr/>
        </p:nvPicPr>
        <p:blipFill>
          <a:blip r:embed="rId2" cstate="print"/>
          <a:srcRect l="7082" t="24787" b="29181"/>
          <a:stretch>
            <a:fillRect/>
          </a:stretch>
        </p:blipFill>
        <p:spPr bwMode="auto">
          <a:xfrm>
            <a:off x="7091265" y="0"/>
            <a:ext cx="2052735" cy="1008112"/>
          </a:xfrm>
          <a:prstGeom prst="rect">
            <a:avLst/>
          </a:prstGeom>
          <a:noFill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r="5523" b="5966"/>
          <a:stretch>
            <a:fillRect/>
          </a:stretch>
        </p:blipFill>
        <p:spPr bwMode="auto">
          <a:xfrm>
            <a:off x="5724128" y="3861048"/>
            <a:ext cx="2893906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8465" t="12310" r="24090" b="6993"/>
          <a:stretch>
            <a:fillRect/>
          </a:stretch>
        </p:blipFill>
        <p:spPr bwMode="auto">
          <a:xfrm>
            <a:off x="1475656" y="3573016"/>
            <a:ext cx="2448272" cy="2579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 t="2231" b="24144"/>
          <a:stretch>
            <a:fillRect/>
          </a:stretch>
        </p:blipFill>
        <p:spPr bwMode="auto">
          <a:xfrm>
            <a:off x="5868144" y="1052736"/>
            <a:ext cx="242063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6" cstate="print"/>
          <a:srcRect t="12133"/>
          <a:stretch>
            <a:fillRect/>
          </a:stretch>
        </p:blipFill>
        <p:spPr bwMode="auto">
          <a:xfrm>
            <a:off x="1691680" y="1052736"/>
            <a:ext cx="2160240" cy="209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2051720" y="6237312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поливка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6093296"/>
            <a:ext cx="113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прополка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3140968"/>
            <a:ext cx="99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посадка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0" y="3429000"/>
            <a:ext cx="97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рассада</a:t>
            </a: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Бархатцы мелкоцветные гербарий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878287"/>
            <a:ext cx="1979712" cy="1979713"/>
          </a:xfrm>
          <a:prstGeom prst="rect">
            <a:avLst/>
          </a:prstGeom>
          <a:noFill/>
        </p:spPr>
      </p:pic>
      <p:pic>
        <p:nvPicPr>
          <p:cNvPr id="87046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7" cstate="print"/>
          <a:srcRect t="20363" r="2624" b="6400"/>
          <a:stretch>
            <a:fillRect/>
          </a:stretch>
        </p:blipFill>
        <p:spPr bwMode="auto">
          <a:xfrm>
            <a:off x="1043608" y="0"/>
            <a:ext cx="1512168" cy="852313"/>
          </a:xfrm>
          <a:prstGeom prst="rect">
            <a:avLst/>
          </a:prstGeom>
          <a:noFill/>
        </p:spPr>
      </p:pic>
      <p:pic>
        <p:nvPicPr>
          <p:cNvPr id="8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7" cstate="print"/>
          <a:srcRect t="20363" r="2624" b="6400"/>
          <a:stretch>
            <a:fillRect/>
          </a:stretch>
        </p:blipFill>
        <p:spPr bwMode="auto">
          <a:xfrm>
            <a:off x="2483768" y="0"/>
            <a:ext cx="1512168" cy="852313"/>
          </a:xfrm>
          <a:prstGeom prst="rect">
            <a:avLst/>
          </a:prstGeom>
          <a:noFill/>
        </p:spPr>
      </p:pic>
      <p:pic>
        <p:nvPicPr>
          <p:cNvPr id="9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7" cstate="print"/>
          <a:srcRect t="20363" r="2624" b="6400"/>
          <a:stretch>
            <a:fillRect/>
          </a:stretch>
        </p:blipFill>
        <p:spPr bwMode="auto">
          <a:xfrm>
            <a:off x="3995936" y="0"/>
            <a:ext cx="1512168" cy="852313"/>
          </a:xfrm>
          <a:prstGeom prst="rect">
            <a:avLst/>
          </a:prstGeom>
          <a:noFill/>
        </p:spPr>
      </p:pic>
      <p:pic>
        <p:nvPicPr>
          <p:cNvPr id="10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7" cstate="print"/>
          <a:srcRect t="20363" r="2624" b="6400"/>
          <a:stretch>
            <a:fillRect/>
          </a:stretch>
        </p:blipFill>
        <p:spPr bwMode="auto">
          <a:xfrm>
            <a:off x="5508104" y="0"/>
            <a:ext cx="1512168" cy="852313"/>
          </a:xfrm>
          <a:prstGeom prst="rect">
            <a:avLst/>
          </a:prstGeom>
          <a:noFill/>
        </p:spPr>
      </p:pic>
      <p:pic>
        <p:nvPicPr>
          <p:cNvPr id="11" name="Picture 6" descr="Marigold clipart tumundografico marigold clipart tumundografico. "/>
          <p:cNvPicPr>
            <a:picLocks noChangeAspect="1" noChangeArrowheads="1"/>
          </p:cNvPicPr>
          <p:nvPr/>
        </p:nvPicPr>
        <p:blipFill>
          <a:blip r:embed="rId7" cstate="print"/>
          <a:srcRect t="20363" r="2624" b="6400"/>
          <a:stretch>
            <a:fillRect/>
          </a:stretch>
        </p:blipFill>
        <p:spPr bwMode="auto">
          <a:xfrm>
            <a:off x="7020272" y="0"/>
            <a:ext cx="1512168" cy="852313"/>
          </a:xfrm>
          <a:prstGeom prst="rect">
            <a:avLst/>
          </a:prstGeom>
          <a:noFill/>
        </p:spPr>
      </p:pic>
      <p:pic>
        <p:nvPicPr>
          <p:cNvPr id="12" name="VID_20220815_10024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788024" y="836712"/>
            <a:ext cx="4139024" cy="285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L_MO_VID_20220815_095920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251520" y="836712"/>
            <a:ext cx="436848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21599991" rev="0"/>
            </a:camera>
            <a:lightRig rig="threePt" dir="t"/>
          </a:scene3d>
        </p:spPr>
      </p:pic>
      <p:pic>
        <p:nvPicPr>
          <p:cNvPr id="16" name="SL_MO_VID_20220815_10000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2123728" y="3789040"/>
            <a:ext cx="4968552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27584" y="4005064"/>
            <a:ext cx="691023" cy="262411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ВИДЕО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256</TotalTime>
  <Words>17</Words>
  <Application>Microsoft Office PowerPoint</Application>
  <PresentationFormat>Экран (4:3)</PresentationFormat>
  <Paragraphs>20</Paragraphs>
  <Slides>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Солнцестояние</vt:lpstr>
      <vt:lpstr>Сидорова Екатерина Николаевна  Петрова Ирина Леонидовна  Старшая группа  Участок №12  Название: «Цветочное ассорти»    В изготовлении клумб были использованные покрышки от легковых автомобилей, покрышки были демонтированные в виде цветков, оригинально раскрашены и наполнены торфом и землей  для  хорошего произрастания декоративных растений находящихся  в них.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27</cp:revision>
  <dcterms:created xsi:type="dcterms:W3CDTF">2022-08-23T16:35:35Z</dcterms:created>
  <dcterms:modified xsi:type="dcterms:W3CDTF">2022-08-23T20:52:17Z</dcterms:modified>
</cp:coreProperties>
</file>